
<file path=[Content_Types].xml><?xml version="1.0" encoding="utf-8"?>
<Types xmlns="http://schemas.openxmlformats.org/package/2006/content-types">
  <Default Extension="xml" ContentType="application/xml"/>
  <Default Extension="doc" ContentType="application/msword"/>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138" r:id="rId1"/>
  </p:sldMasterIdLst>
  <p:notesMasterIdLst>
    <p:notesMasterId r:id="rId58"/>
  </p:notesMasterIdLst>
  <p:handoutMasterIdLst>
    <p:handoutMasterId r:id="rId59"/>
  </p:handoutMasterIdLst>
  <p:sldIdLst>
    <p:sldId id="256" r:id="rId2"/>
    <p:sldId id="373" r:id="rId3"/>
    <p:sldId id="398" r:id="rId4"/>
    <p:sldId id="378" r:id="rId5"/>
    <p:sldId id="379" r:id="rId6"/>
    <p:sldId id="380" r:id="rId7"/>
    <p:sldId id="418" r:id="rId8"/>
    <p:sldId id="420" r:id="rId9"/>
    <p:sldId id="381" r:id="rId10"/>
    <p:sldId id="382" r:id="rId11"/>
    <p:sldId id="383" r:id="rId12"/>
    <p:sldId id="384" r:id="rId13"/>
    <p:sldId id="385" r:id="rId14"/>
    <p:sldId id="386" r:id="rId15"/>
    <p:sldId id="387" r:id="rId16"/>
    <p:sldId id="388" r:id="rId17"/>
    <p:sldId id="389" r:id="rId18"/>
    <p:sldId id="421" r:id="rId19"/>
    <p:sldId id="419" r:id="rId20"/>
    <p:sldId id="391" r:id="rId21"/>
    <p:sldId id="392" r:id="rId22"/>
    <p:sldId id="399" r:id="rId23"/>
    <p:sldId id="347" r:id="rId24"/>
    <p:sldId id="423" r:id="rId25"/>
    <p:sldId id="424" r:id="rId26"/>
    <p:sldId id="349" r:id="rId27"/>
    <p:sldId id="350" r:id="rId28"/>
    <p:sldId id="351" r:id="rId29"/>
    <p:sldId id="352" r:id="rId30"/>
    <p:sldId id="353" r:id="rId31"/>
    <p:sldId id="425" r:id="rId32"/>
    <p:sldId id="354" r:id="rId33"/>
    <p:sldId id="355" r:id="rId34"/>
    <p:sldId id="356" r:id="rId35"/>
    <p:sldId id="357" r:id="rId36"/>
    <p:sldId id="417" r:id="rId37"/>
    <p:sldId id="359" r:id="rId38"/>
    <p:sldId id="360" r:id="rId39"/>
    <p:sldId id="361" r:id="rId40"/>
    <p:sldId id="364" r:id="rId41"/>
    <p:sldId id="369" r:id="rId42"/>
    <p:sldId id="401" r:id="rId43"/>
    <p:sldId id="402" r:id="rId44"/>
    <p:sldId id="403" r:id="rId45"/>
    <p:sldId id="404" r:id="rId46"/>
    <p:sldId id="405" r:id="rId47"/>
    <p:sldId id="406" r:id="rId48"/>
    <p:sldId id="407" r:id="rId49"/>
    <p:sldId id="408" r:id="rId50"/>
    <p:sldId id="409" r:id="rId51"/>
    <p:sldId id="410" r:id="rId52"/>
    <p:sldId id="411" r:id="rId53"/>
    <p:sldId id="412" r:id="rId54"/>
    <p:sldId id="413" r:id="rId55"/>
    <p:sldId id="414" r:id="rId56"/>
    <p:sldId id="415" r:id="rId57"/>
  </p:sldIdLst>
  <p:sldSz cx="9144000" cy="6858000" type="screen4x3"/>
  <p:notesSz cx="7315200" cy="9601200"/>
  <p:defaultTextStyle>
    <a:defPPr>
      <a:defRPr lang="en-US"/>
    </a:defPPr>
    <a:lvl1pPr algn="l" rtl="0" eaLnBrk="0" fontAlgn="base" hangingPunct="0">
      <a:spcBef>
        <a:spcPct val="0"/>
      </a:spcBef>
      <a:spcAft>
        <a:spcPct val="0"/>
      </a:spcAft>
      <a:defRPr sz="2400" kern="1200" baseline="-250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baseline="-250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baseline="-250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baseline="-250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baseline="-25000">
        <a:solidFill>
          <a:schemeClr val="tx1"/>
        </a:solidFill>
        <a:latin typeface="Times" charset="0"/>
        <a:ea typeface="MS PGothic" pitchFamily="34" charset="-128"/>
        <a:cs typeface="+mn-cs"/>
      </a:defRPr>
    </a:lvl5pPr>
    <a:lvl6pPr marL="2286000" algn="l" defTabSz="914400" rtl="0" eaLnBrk="1" latinLnBrk="0" hangingPunct="1">
      <a:defRPr sz="2400" kern="1200" baseline="-25000">
        <a:solidFill>
          <a:schemeClr val="tx1"/>
        </a:solidFill>
        <a:latin typeface="Times" charset="0"/>
        <a:ea typeface="MS PGothic" pitchFamily="34" charset="-128"/>
        <a:cs typeface="+mn-cs"/>
      </a:defRPr>
    </a:lvl6pPr>
    <a:lvl7pPr marL="2743200" algn="l" defTabSz="914400" rtl="0" eaLnBrk="1" latinLnBrk="0" hangingPunct="1">
      <a:defRPr sz="2400" kern="1200" baseline="-25000">
        <a:solidFill>
          <a:schemeClr val="tx1"/>
        </a:solidFill>
        <a:latin typeface="Times" charset="0"/>
        <a:ea typeface="MS PGothic" pitchFamily="34" charset="-128"/>
        <a:cs typeface="+mn-cs"/>
      </a:defRPr>
    </a:lvl7pPr>
    <a:lvl8pPr marL="3200400" algn="l" defTabSz="914400" rtl="0" eaLnBrk="1" latinLnBrk="0" hangingPunct="1">
      <a:defRPr sz="2400" kern="1200" baseline="-25000">
        <a:solidFill>
          <a:schemeClr val="tx1"/>
        </a:solidFill>
        <a:latin typeface="Times" charset="0"/>
        <a:ea typeface="MS PGothic" pitchFamily="34" charset="-128"/>
        <a:cs typeface="+mn-cs"/>
      </a:defRPr>
    </a:lvl8pPr>
    <a:lvl9pPr marL="3657600" algn="l" defTabSz="914400" rtl="0" eaLnBrk="1" latinLnBrk="0" hangingPunct="1">
      <a:defRPr sz="2400" kern="1200" baseline="-25000">
        <a:solidFill>
          <a:schemeClr val="tx1"/>
        </a:solidFill>
        <a:latin typeface="Times"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6E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97"/>
    <p:restoredTop sz="94636"/>
  </p:normalViewPr>
  <p:slideViewPr>
    <p:cSldViewPr>
      <p:cViewPr varScale="1">
        <p:scale>
          <a:sx n="161" d="100"/>
          <a:sy n="161" d="100"/>
        </p:scale>
        <p:origin x="224" y="2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7" d="100"/>
          <a:sy n="77" d="100"/>
        </p:scale>
        <p:origin x="-2952" y="-101"/>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handoutMaster" Target="handoutMasters/handoutMaster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7.emf"/><Relationship Id="rId2" Type="http://schemas.openxmlformats.org/officeDocument/2006/relationships/image" Target="../media/image4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4610"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baseline="0">
                <a:ea typeface="ＭＳ Ｐゴシック" charset="0"/>
                <a:cs typeface="+mn-cs"/>
              </a:defRPr>
            </a:lvl1pPr>
          </a:lstStyle>
          <a:p>
            <a:pPr>
              <a:defRPr/>
            </a:pPr>
            <a:endParaRPr lang="en-US"/>
          </a:p>
        </p:txBody>
      </p:sp>
      <p:sp>
        <p:nvSpPr>
          <p:cNvPr id="324611" name="Rectangle 3"/>
          <p:cNvSpPr>
            <a:spLocks noGrp="1" noChangeArrowheads="1"/>
          </p:cNvSpPr>
          <p:nvPr>
            <p:ph type="dt" sz="quarter"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6661" tIns="48331" rIns="96661" bIns="48331" numCol="1" anchor="t" anchorCtr="0" compatLnSpc="1">
            <a:prstTxWarp prst="textNoShape">
              <a:avLst/>
            </a:prstTxWarp>
          </a:bodyPr>
          <a:lstStyle>
            <a:lvl1pPr algn="r" defTabSz="966788">
              <a:defRPr sz="1300" baseline="0">
                <a:ea typeface="ＭＳ Ｐゴシック" charset="0"/>
                <a:cs typeface="+mn-cs"/>
              </a:defRPr>
            </a:lvl1pPr>
          </a:lstStyle>
          <a:p>
            <a:pPr>
              <a:defRPr/>
            </a:pPr>
            <a:endParaRPr lang="en-US"/>
          </a:p>
        </p:txBody>
      </p:sp>
      <p:sp>
        <p:nvSpPr>
          <p:cNvPr id="324612"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baseline="0">
                <a:ea typeface="ＭＳ Ｐゴシック" charset="0"/>
                <a:cs typeface="+mn-cs"/>
              </a:defRPr>
            </a:lvl1pPr>
          </a:lstStyle>
          <a:p>
            <a:pPr>
              <a:defRPr/>
            </a:pPr>
            <a:endParaRPr lang="en-US"/>
          </a:p>
        </p:txBody>
      </p:sp>
      <p:sp>
        <p:nvSpPr>
          <p:cNvPr id="324613"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6661" tIns="48331" rIns="96661" bIns="48331" numCol="1" anchor="b" anchorCtr="0" compatLnSpc="1">
            <a:prstTxWarp prst="textNoShape">
              <a:avLst/>
            </a:prstTxWarp>
          </a:bodyPr>
          <a:lstStyle>
            <a:lvl1pPr algn="r" defTabSz="966788">
              <a:defRPr sz="1300" baseline="0">
                <a:ea typeface="ＭＳ Ｐゴシック" charset="0"/>
                <a:cs typeface="+mn-cs"/>
              </a:defRPr>
            </a:lvl1pPr>
          </a:lstStyle>
          <a:p>
            <a:pPr>
              <a:defRPr/>
            </a:pPr>
            <a:endParaRPr lang="en-US"/>
          </a:p>
        </p:txBody>
      </p:sp>
    </p:spTree>
    <p:extLst>
      <p:ext uri="{BB962C8B-B14F-4D97-AF65-F5344CB8AC3E}">
        <p14:creationId xmlns:p14="http://schemas.microsoft.com/office/powerpoint/2010/main" val="854449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baseline="0">
                <a:ea typeface="ＭＳ Ｐゴシック" charset="0"/>
                <a:cs typeface="+mn-cs"/>
              </a:defRPr>
            </a:lvl1pPr>
          </a:lstStyle>
          <a:p>
            <a:pPr>
              <a:defRPr/>
            </a:pPr>
            <a:endParaRPr lang="en-US"/>
          </a:p>
        </p:txBody>
      </p:sp>
      <p:sp>
        <p:nvSpPr>
          <p:cNvPr id="67587" name="Rectangle 3"/>
          <p:cNvSpPr>
            <a:spLocks noGrp="1" noChangeArrowheads="1"/>
          </p:cNvSpPr>
          <p:nvPr>
            <p:ph type="dt" idx="1"/>
          </p:nvPr>
        </p:nvSpPr>
        <p:spPr bwMode="auto">
          <a:xfrm>
            <a:off x="4144963" y="0"/>
            <a:ext cx="3170237"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6661" tIns="48331" rIns="96661" bIns="48331" numCol="1" anchor="t" anchorCtr="0" compatLnSpc="1">
            <a:prstTxWarp prst="textNoShape">
              <a:avLst/>
            </a:prstTxWarp>
          </a:bodyPr>
          <a:lstStyle>
            <a:lvl1pPr algn="r" defTabSz="966788">
              <a:defRPr sz="1300" baseline="0">
                <a:ea typeface="ＭＳ Ｐゴシック" charset="0"/>
                <a:cs typeface="+mn-cs"/>
              </a:defRPr>
            </a:lvl1pPr>
          </a:lstStyle>
          <a:p>
            <a:pPr>
              <a:defRPr/>
            </a:pPr>
            <a:endParaRPr lang="en-US"/>
          </a:p>
        </p:txBody>
      </p:sp>
      <p:sp>
        <p:nvSpPr>
          <p:cNvPr id="67588"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67589" name="Rectangle 5"/>
          <p:cNvSpPr>
            <a:spLocks noGrp="1" noChangeArrowheads="1"/>
          </p:cNvSpPr>
          <p:nvPr>
            <p:ph type="body" sz="quarter" idx="3"/>
          </p:nvPr>
        </p:nvSpPr>
        <p:spPr bwMode="auto">
          <a:xfrm>
            <a:off x="974725" y="4560888"/>
            <a:ext cx="5365750"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7590" name="Rectangle 6"/>
          <p:cNvSpPr>
            <a:spLocks noGrp="1" noChangeArrowheads="1"/>
          </p:cNvSpPr>
          <p:nvPr>
            <p:ph type="ftr" sz="quarter" idx="4"/>
          </p:nvPr>
        </p:nvSpPr>
        <p:spPr bwMode="auto">
          <a:xfrm>
            <a:off x="0" y="9121775"/>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baseline="0">
                <a:ea typeface="ＭＳ Ｐゴシック" charset="0"/>
                <a:cs typeface="+mn-cs"/>
              </a:defRPr>
            </a:lvl1pPr>
          </a:lstStyle>
          <a:p>
            <a:pPr>
              <a:defRPr/>
            </a:pPr>
            <a:endParaRPr lang="en-US"/>
          </a:p>
        </p:txBody>
      </p:sp>
      <p:sp>
        <p:nvSpPr>
          <p:cNvPr id="67591" name="Rectangle 7"/>
          <p:cNvSpPr>
            <a:spLocks noGrp="1" noChangeArrowheads="1"/>
          </p:cNvSpPr>
          <p:nvPr>
            <p:ph type="sldNum" sz="quarter" idx="5"/>
          </p:nvPr>
        </p:nvSpPr>
        <p:spPr bwMode="auto">
          <a:xfrm>
            <a:off x="4144963" y="9121775"/>
            <a:ext cx="3170237"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6661" tIns="48331" rIns="96661" bIns="48331" numCol="1" anchor="b" anchorCtr="0" compatLnSpc="1">
            <a:prstTxWarp prst="textNoShape">
              <a:avLst/>
            </a:prstTxWarp>
          </a:bodyPr>
          <a:lstStyle>
            <a:lvl1pPr algn="r" defTabSz="966788">
              <a:defRPr sz="1300" baseline="0"/>
            </a:lvl1pPr>
          </a:lstStyle>
          <a:p>
            <a:fld id="{83CF5CDA-64FC-40E0-B7B6-65A1D2A5C7C8}" type="slidenum">
              <a:rPr lang="en-US"/>
              <a:pPr/>
              <a:t>‹#›</a:t>
            </a:fld>
            <a:endParaRPr lang="en-US"/>
          </a:p>
        </p:txBody>
      </p:sp>
    </p:spTree>
    <p:extLst>
      <p:ext uri="{BB962C8B-B14F-4D97-AF65-F5344CB8AC3E}">
        <p14:creationId xmlns:p14="http://schemas.microsoft.com/office/powerpoint/2010/main" val="16785122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8F7C70AB-8FF0-4CE2-BC52-9A2ED07B2BC4}" type="slidenum">
              <a:rPr lang="en-US"/>
              <a:pPr/>
              <a:t>1</a:t>
            </a:fld>
            <a:endParaRPr lang="en-US"/>
          </a:p>
        </p:txBody>
      </p:sp>
      <p:sp>
        <p:nvSpPr>
          <p:cNvPr id="68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8611" name="Rectangle 3"/>
          <p:cNvSpPr>
            <a:spLocks noGrp="1" noChangeArrowheads="1"/>
          </p:cNvSpPr>
          <p:nvPr>
            <p:ph type="body" idx="1"/>
          </p:nvPr>
        </p:nvSpPr>
        <p:spPr/>
        <p:txBody>
          <a:bodyPr/>
          <a:lstStyle/>
          <a:p>
            <a:pPr>
              <a:defRPr/>
            </a:pPr>
            <a:endParaRPr lang="en-GB" smtClean="0">
              <a:ea typeface="ＭＳ Ｐゴシック"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4F9E178B-DD17-4BDB-B8CA-4A296B14F4FE}" type="slidenum">
              <a:rPr lang="en-CA" smtClean="0"/>
              <a:pPr/>
              <a:t>17</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4F9E178B-DD17-4BDB-B8CA-4A296B14F4FE}" type="slidenum">
              <a:rPr lang="en-CA" smtClean="0"/>
              <a:pPr/>
              <a:t>18</a:t>
            </a:fld>
            <a:endParaRPr lang="en-CA"/>
          </a:p>
        </p:txBody>
      </p:sp>
    </p:spTree>
    <p:extLst>
      <p:ext uri="{BB962C8B-B14F-4D97-AF65-F5344CB8AC3E}">
        <p14:creationId xmlns:p14="http://schemas.microsoft.com/office/powerpoint/2010/main" val="844852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4F9E178B-DD17-4BDB-B8CA-4A296B14F4FE}" type="slidenum">
              <a:rPr lang="en-CA" smtClean="0"/>
              <a:pPr/>
              <a:t>19</a:t>
            </a:fld>
            <a:endParaRPr lang="en-CA"/>
          </a:p>
        </p:txBody>
      </p:sp>
    </p:spTree>
    <p:extLst>
      <p:ext uri="{BB962C8B-B14F-4D97-AF65-F5344CB8AC3E}">
        <p14:creationId xmlns:p14="http://schemas.microsoft.com/office/powerpoint/2010/main" val="335530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D97DF7B8-6270-4B5E-B183-8A9718745E9A}" type="slidenum">
              <a:rPr lang="en-US"/>
              <a:pPr/>
              <a:t>23</a:t>
            </a:fld>
            <a:endParaRPr lang="en-US"/>
          </a:p>
        </p:txBody>
      </p:sp>
      <p:sp>
        <p:nvSpPr>
          <p:cNvPr id="19458"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9EF338B0-6A10-4B31-9032-9FBADF3791E5}" type="slidenum">
              <a:rPr lang="en-US" sz="1300" baseline="0"/>
              <a:pPr algn="r"/>
              <a:t>23</a:t>
            </a:fld>
            <a:endParaRPr lang="en-US" sz="1300" baseline="0"/>
          </a:p>
        </p:txBody>
      </p:sp>
      <p:sp>
        <p:nvSpPr>
          <p:cNvPr id="36868" name="Rectangle 2"/>
          <p:cNvSpPr>
            <a:spLocks noGrp="1" noRot="1" noChangeAspect="1" noChangeArrowheads="1" noTextEdit="1"/>
          </p:cNvSpPr>
          <p:nvPr>
            <p:ph type="sldImg"/>
          </p:nvPr>
        </p:nvSpPr>
        <p:spPr>
          <a:ln/>
        </p:spPr>
      </p:sp>
      <p:sp>
        <p:nvSpPr>
          <p:cNvPr id="36869"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smtClean="0">
              <a:ea typeface="ＭＳ Ｐゴシック" charset="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D97DF7B8-6270-4B5E-B183-8A9718745E9A}" type="slidenum">
              <a:rPr lang="en-US"/>
              <a:pPr/>
              <a:t>24</a:t>
            </a:fld>
            <a:endParaRPr lang="en-US"/>
          </a:p>
        </p:txBody>
      </p:sp>
      <p:sp>
        <p:nvSpPr>
          <p:cNvPr id="19458"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9EF338B0-6A10-4B31-9032-9FBADF3791E5}" type="slidenum">
              <a:rPr lang="en-US" sz="1300" baseline="0"/>
              <a:pPr algn="r"/>
              <a:t>24</a:t>
            </a:fld>
            <a:endParaRPr lang="en-US" sz="1300" baseline="0"/>
          </a:p>
        </p:txBody>
      </p:sp>
      <p:sp>
        <p:nvSpPr>
          <p:cNvPr id="36868" name="Rectangle 2"/>
          <p:cNvSpPr>
            <a:spLocks noGrp="1" noRot="1" noChangeAspect="1" noChangeArrowheads="1" noTextEdit="1"/>
          </p:cNvSpPr>
          <p:nvPr>
            <p:ph type="sldImg"/>
          </p:nvPr>
        </p:nvSpPr>
        <p:spPr>
          <a:ln/>
        </p:spPr>
      </p:sp>
      <p:sp>
        <p:nvSpPr>
          <p:cNvPr id="36869"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smtClean="0">
              <a:ea typeface="ＭＳ Ｐゴシック" charset="0"/>
              <a:cs typeface="+mn-cs"/>
            </a:endParaRPr>
          </a:p>
        </p:txBody>
      </p:sp>
    </p:spTree>
    <p:extLst>
      <p:ext uri="{BB962C8B-B14F-4D97-AF65-F5344CB8AC3E}">
        <p14:creationId xmlns:p14="http://schemas.microsoft.com/office/powerpoint/2010/main" val="1814211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D97DF7B8-6270-4B5E-B183-8A9718745E9A}" type="slidenum">
              <a:rPr lang="en-US"/>
              <a:pPr/>
              <a:t>25</a:t>
            </a:fld>
            <a:endParaRPr lang="en-US"/>
          </a:p>
        </p:txBody>
      </p:sp>
      <p:sp>
        <p:nvSpPr>
          <p:cNvPr id="19458"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9EF338B0-6A10-4B31-9032-9FBADF3791E5}" type="slidenum">
              <a:rPr lang="en-US" sz="1300" baseline="0"/>
              <a:pPr algn="r"/>
              <a:t>25</a:t>
            </a:fld>
            <a:endParaRPr lang="en-US" sz="1300" baseline="0"/>
          </a:p>
        </p:txBody>
      </p:sp>
      <p:sp>
        <p:nvSpPr>
          <p:cNvPr id="36868" name="Rectangle 2"/>
          <p:cNvSpPr>
            <a:spLocks noGrp="1" noRot="1" noChangeAspect="1" noChangeArrowheads="1" noTextEdit="1"/>
          </p:cNvSpPr>
          <p:nvPr>
            <p:ph type="sldImg"/>
          </p:nvPr>
        </p:nvSpPr>
        <p:spPr>
          <a:ln/>
        </p:spPr>
      </p:sp>
      <p:sp>
        <p:nvSpPr>
          <p:cNvPr id="36869"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smtClean="0">
              <a:ea typeface="ＭＳ Ｐゴシック" charset="0"/>
              <a:cs typeface="+mn-cs"/>
            </a:endParaRPr>
          </a:p>
        </p:txBody>
      </p:sp>
    </p:spTree>
    <p:extLst>
      <p:ext uri="{BB962C8B-B14F-4D97-AF65-F5344CB8AC3E}">
        <p14:creationId xmlns:p14="http://schemas.microsoft.com/office/powerpoint/2010/main" val="538032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5FB43D32-F630-4528-AF12-586359D96636}" type="slidenum">
              <a:rPr lang="en-US"/>
              <a:pPr/>
              <a:t>26</a:t>
            </a:fld>
            <a:endParaRPr lang="en-US"/>
          </a:p>
        </p:txBody>
      </p:sp>
      <p:sp>
        <p:nvSpPr>
          <p:cNvPr id="21506"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1E3BE9AB-6D6C-45EF-A7E3-508F5076F5FA}" type="slidenum">
              <a:rPr lang="en-US" sz="1300" baseline="0"/>
              <a:pPr algn="r"/>
              <a:t>26</a:t>
            </a:fld>
            <a:endParaRPr lang="en-US" sz="1300" baseline="0"/>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smtClean="0">
              <a:ea typeface="ＭＳ Ｐゴシック" charset="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45F5A374-ACFD-440E-8C49-66B218DE3790}" type="slidenum">
              <a:rPr lang="en-US"/>
              <a:pPr/>
              <a:t>27</a:t>
            </a:fld>
            <a:endParaRPr lang="en-US"/>
          </a:p>
        </p:txBody>
      </p:sp>
      <p:sp>
        <p:nvSpPr>
          <p:cNvPr id="23554"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DD9C8A6B-6701-47E4-A2F1-A4D4D360BBB1}" type="slidenum">
              <a:rPr lang="en-US" sz="1300" baseline="0"/>
              <a:pPr algn="r"/>
              <a:t>27</a:t>
            </a:fld>
            <a:endParaRPr lang="en-US" sz="1300" baseline="0"/>
          </a:p>
        </p:txBody>
      </p:sp>
      <p:sp>
        <p:nvSpPr>
          <p:cNvPr id="39940" name="Rectangle 2"/>
          <p:cNvSpPr>
            <a:spLocks noGrp="1" noRot="1" noChangeAspect="1" noChangeArrowheads="1" noTextEdit="1"/>
          </p:cNvSpPr>
          <p:nvPr>
            <p:ph type="sldImg"/>
          </p:nvPr>
        </p:nvSpPr>
        <p:spPr>
          <a:ln/>
        </p:spPr>
      </p:sp>
      <p:sp>
        <p:nvSpPr>
          <p:cNvPr id="39941"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smtClean="0">
              <a:ea typeface="ＭＳ Ｐゴシック" charset="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4462C19B-9A0B-4AB3-9D12-2EBB31EE4542}" type="slidenum">
              <a:rPr lang="en-US"/>
              <a:pPr/>
              <a:t>28</a:t>
            </a:fld>
            <a:endParaRPr lang="en-US"/>
          </a:p>
        </p:txBody>
      </p:sp>
      <p:sp>
        <p:nvSpPr>
          <p:cNvPr id="25602"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12A59DBA-2C8C-42DE-9573-6194B19A7CC7}" type="slidenum">
              <a:rPr lang="en-US" sz="1300" baseline="0"/>
              <a:pPr algn="r"/>
              <a:t>28</a:t>
            </a:fld>
            <a:endParaRPr lang="en-US" sz="1300" baseline="0"/>
          </a:p>
        </p:txBody>
      </p:sp>
      <p:sp>
        <p:nvSpPr>
          <p:cNvPr id="40964" name="Rectangle 2"/>
          <p:cNvSpPr>
            <a:spLocks noGrp="1" noRot="1" noChangeAspect="1" noChangeArrowheads="1" noTextEdit="1"/>
          </p:cNvSpPr>
          <p:nvPr>
            <p:ph type="sldImg"/>
          </p:nvPr>
        </p:nvSpPr>
        <p:spPr>
          <a:ln/>
        </p:spPr>
      </p:sp>
      <p:sp>
        <p:nvSpPr>
          <p:cNvPr id="40965"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smtClean="0">
              <a:ea typeface="ＭＳ Ｐゴシック" charset="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77FA77B2-E50C-45B2-B0A3-17D8E454937C}" type="slidenum">
              <a:rPr lang="en-US"/>
              <a:pPr/>
              <a:t>29</a:t>
            </a:fld>
            <a:endParaRPr lang="en-US"/>
          </a:p>
        </p:txBody>
      </p:sp>
      <p:sp>
        <p:nvSpPr>
          <p:cNvPr id="27650"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80A8C882-044E-4017-A711-138BA5D71032}" type="slidenum">
              <a:rPr lang="en-US" sz="1300" baseline="0"/>
              <a:pPr algn="r"/>
              <a:t>29</a:t>
            </a:fld>
            <a:endParaRPr lang="en-US" sz="1300" baseline="0"/>
          </a:p>
        </p:txBody>
      </p:sp>
      <p:sp>
        <p:nvSpPr>
          <p:cNvPr id="41988" name="Rectangle 2"/>
          <p:cNvSpPr>
            <a:spLocks noGrp="1" noRot="1" noChangeAspect="1" noChangeArrowheads="1" noTextEdit="1"/>
          </p:cNvSpPr>
          <p:nvPr>
            <p:ph type="sldImg"/>
          </p:nvPr>
        </p:nvSpPr>
        <p:spPr>
          <a:ln/>
        </p:spPr>
      </p:sp>
      <p:sp>
        <p:nvSpPr>
          <p:cNvPr id="41989"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smtClean="0">
              <a:ea typeface="ＭＳ Ｐゴシック" charset="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1A03DB3C-6E87-4E98-8C83-E978E3AA6E19}" type="slidenum">
              <a:rPr lang="en-US"/>
              <a:pPr/>
              <a:t>30</a:t>
            </a:fld>
            <a:endParaRPr lang="en-US"/>
          </a:p>
        </p:txBody>
      </p:sp>
      <p:sp>
        <p:nvSpPr>
          <p:cNvPr id="29698"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857D0254-6C11-4809-A1C5-DF69FCFE0555}" type="slidenum">
              <a:rPr lang="en-US" sz="1300" baseline="0"/>
              <a:pPr algn="r"/>
              <a:t>30</a:t>
            </a:fld>
            <a:endParaRPr lang="en-US" sz="1300" baseline="0"/>
          </a:p>
        </p:txBody>
      </p:sp>
      <p:sp>
        <p:nvSpPr>
          <p:cNvPr id="43012" name="Rectangle 2"/>
          <p:cNvSpPr>
            <a:spLocks noGrp="1" noRot="1" noChangeAspect="1" noChangeArrowheads="1" noTextEdit="1"/>
          </p:cNvSpPr>
          <p:nvPr>
            <p:ph type="sldImg"/>
          </p:nvPr>
        </p:nvSpPr>
        <p:spPr>
          <a:ln/>
        </p:spPr>
      </p:sp>
      <p:sp>
        <p:nvSpPr>
          <p:cNvPr id="43013"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smtClean="0">
              <a:ea typeface="ＭＳ Ｐゴシック" charset="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1A03DB3C-6E87-4E98-8C83-E978E3AA6E19}" type="slidenum">
              <a:rPr lang="en-US"/>
              <a:pPr/>
              <a:t>31</a:t>
            </a:fld>
            <a:endParaRPr lang="en-US"/>
          </a:p>
        </p:txBody>
      </p:sp>
      <p:sp>
        <p:nvSpPr>
          <p:cNvPr id="29698"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857D0254-6C11-4809-A1C5-DF69FCFE0555}" type="slidenum">
              <a:rPr lang="en-US" sz="1300" baseline="0"/>
              <a:pPr algn="r"/>
              <a:t>31</a:t>
            </a:fld>
            <a:endParaRPr lang="en-US" sz="1300" baseline="0"/>
          </a:p>
        </p:txBody>
      </p:sp>
      <p:sp>
        <p:nvSpPr>
          <p:cNvPr id="43012" name="Rectangle 2"/>
          <p:cNvSpPr>
            <a:spLocks noGrp="1" noRot="1" noChangeAspect="1" noChangeArrowheads="1" noTextEdit="1"/>
          </p:cNvSpPr>
          <p:nvPr>
            <p:ph type="sldImg"/>
          </p:nvPr>
        </p:nvSpPr>
        <p:spPr>
          <a:ln/>
        </p:spPr>
      </p:sp>
      <p:sp>
        <p:nvSpPr>
          <p:cNvPr id="43013"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smtClean="0">
              <a:ea typeface="ＭＳ Ｐゴシック" charset="0"/>
              <a:cs typeface="+mn-cs"/>
            </a:endParaRPr>
          </a:p>
        </p:txBody>
      </p:sp>
    </p:spTree>
    <p:extLst>
      <p:ext uri="{BB962C8B-B14F-4D97-AF65-F5344CB8AC3E}">
        <p14:creationId xmlns:p14="http://schemas.microsoft.com/office/powerpoint/2010/main" val="1719398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0749137C-BFB1-4180-94C6-30F7694B0054}" type="slidenum">
              <a:rPr lang="en-US"/>
              <a:pPr/>
              <a:t>32</a:t>
            </a:fld>
            <a:endParaRPr lang="en-US"/>
          </a:p>
        </p:txBody>
      </p:sp>
      <p:sp>
        <p:nvSpPr>
          <p:cNvPr id="31746"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57B9BE19-2524-43B7-8067-C380AB264FBB}" type="slidenum">
              <a:rPr lang="en-US" sz="1300" baseline="0"/>
              <a:pPr algn="r"/>
              <a:t>32</a:t>
            </a:fld>
            <a:endParaRPr lang="en-US" sz="1300" baseline="0"/>
          </a:p>
        </p:txBody>
      </p:sp>
      <p:sp>
        <p:nvSpPr>
          <p:cNvPr id="44036" name="Rectangle 2"/>
          <p:cNvSpPr>
            <a:spLocks noGrp="1" noRot="1" noChangeAspect="1" noChangeArrowheads="1" noTextEdit="1"/>
          </p:cNvSpPr>
          <p:nvPr>
            <p:ph type="sldImg"/>
          </p:nvPr>
        </p:nvSpPr>
        <p:spPr>
          <a:ln/>
        </p:spPr>
      </p:sp>
      <p:sp>
        <p:nvSpPr>
          <p:cNvPr id="44037"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smtClean="0">
              <a:ea typeface="ＭＳ Ｐゴシック" charset="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39BB44CF-DDDF-4A5F-98CF-ADF7C5F16E44}" type="slidenum">
              <a:rPr lang="en-US"/>
              <a:pPr/>
              <a:t>33</a:t>
            </a:fld>
            <a:endParaRPr lang="en-US"/>
          </a:p>
        </p:txBody>
      </p:sp>
      <p:sp>
        <p:nvSpPr>
          <p:cNvPr id="33794"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5898038E-6AA2-49AE-B952-7DE66CA3C8C3}" type="slidenum">
              <a:rPr lang="en-US" sz="1300" baseline="0"/>
              <a:pPr algn="r"/>
              <a:t>33</a:t>
            </a:fld>
            <a:endParaRPr lang="en-US" sz="1300" baseline="0"/>
          </a:p>
        </p:txBody>
      </p:sp>
      <p:sp>
        <p:nvSpPr>
          <p:cNvPr id="45060" name="Rectangle 2"/>
          <p:cNvSpPr>
            <a:spLocks noGrp="1" noRot="1" noChangeAspect="1" noChangeArrowheads="1" noTextEdit="1"/>
          </p:cNvSpPr>
          <p:nvPr>
            <p:ph type="sldImg"/>
          </p:nvPr>
        </p:nvSpPr>
        <p:spPr>
          <a:ln/>
        </p:spPr>
      </p:sp>
      <p:sp>
        <p:nvSpPr>
          <p:cNvPr id="45061"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smtClean="0">
              <a:ea typeface="ＭＳ Ｐゴシック" charset="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F469EDD5-0CED-4387-997E-072A4C88DC17}" type="slidenum">
              <a:rPr lang="en-US"/>
              <a:pPr/>
              <a:t>34</a:t>
            </a:fld>
            <a:endParaRPr lang="en-US"/>
          </a:p>
        </p:txBody>
      </p:sp>
      <p:sp>
        <p:nvSpPr>
          <p:cNvPr id="35842"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D487CDF6-C965-4F28-B1A3-356026D956A3}" type="slidenum">
              <a:rPr lang="en-US" sz="1300" baseline="0"/>
              <a:pPr algn="r"/>
              <a:t>34</a:t>
            </a:fld>
            <a:endParaRPr lang="en-US" sz="1300" baseline="0"/>
          </a:p>
        </p:txBody>
      </p:sp>
      <p:sp>
        <p:nvSpPr>
          <p:cNvPr id="46084" name="Rectangle 2"/>
          <p:cNvSpPr>
            <a:spLocks noGrp="1" noRot="1" noChangeAspect="1" noChangeArrowheads="1" noTextEdit="1"/>
          </p:cNvSpPr>
          <p:nvPr>
            <p:ph type="sldImg"/>
          </p:nvPr>
        </p:nvSpPr>
        <p:spPr>
          <a:ln/>
        </p:spPr>
      </p:sp>
      <p:sp>
        <p:nvSpPr>
          <p:cNvPr id="46085"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smtClean="0">
              <a:ea typeface="ＭＳ Ｐゴシック" charset="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5AA00D6A-E8FA-4E4B-AFFF-3314556F62A1}" type="slidenum">
              <a:rPr lang="en-US"/>
              <a:pPr/>
              <a:t>35</a:t>
            </a:fld>
            <a:endParaRPr lang="en-US"/>
          </a:p>
        </p:txBody>
      </p:sp>
      <p:sp>
        <p:nvSpPr>
          <p:cNvPr id="37890"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D69F7406-096B-4A93-BBC5-07E33B7865A6}" type="slidenum">
              <a:rPr lang="en-US" sz="1300" baseline="0"/>
              <a:pPr algn="r"/>
              <a:t>35</a:t>
            </a:fld>
            <a:endParaRPr lang="en-US" sz="1300" baseline="0"/>
          </a:p>
        </p:txBody>
      </p:sp>
      <p:sp>
        <p:nvSpPr>
          <p:cNvPr id="47108" name="Rectangle 2"/>
          <p:cNvSpPr>
            <a:spLocks noGrp="1" noRot="1" noChangeAspect="1" noChangeArrowheads="1" noTextEdit="1"/>
          </p:cNvSpPr>
          <p:nvPr>
            <p:ph type="sldImg"/>
          </p:nvPr>
        </p:nvSpPr>
        <p:spPr>
          <a:ln/>
        </p:spPr>
      </p:sp>
      <p:sp>
        <p:nvSpPr>
          <p:cNvPr id="47109"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smtClean="0">
              <a:ea typeface="ＭＳ Ｐゴシック" charset="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B8B84970-C6F6-4CD8-94DA-E5BCE50F8F6D}" type="slidenum">
              <a:rPr lang="en-US"/>
              <a:pPr/>
              <a:t>37</a:t>
            </a:fld>
            <a:endParaRPr lang="en-US"/>
          </a:p>
        </p:txBody>
      </p:sp>
      <p:sp>
        <p:nvSpPr>
          <p:cNvPr id="41986"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EFF4530A-04B3-46B1-B64E-73D56CDEDEF1}" type="slidenum">
              <a:rPr lang="en-US" sz="1300" baseline="0"/>
              <a:pPr algn="r"/>
              <a:t>37</a:t>
            </a:fld>
            <a:endParaRPr lang="en-US" sz="1300" baseline="0"/>
          </a:p>
        </p:txBody>
      </p:sp>
      <p:sp>
        <p:nvSpPr>
          <p:cNvPr id="49156" name="Rectangle 2"/>
          <p:cNvSpPr>
            <a:spLocks noGrp="1" noRot="1" noChangeAspect="1" noChangeArrowheads="1" noTextEdit="1"/>
          </p:cNvSpPr>
          <p:nvPr>
            <p:ph type="sldImg"/>
          </p:nvPr>
        </p:nvSpPr>
        <p:spPr>
          <a:ln/>
        </p:spPr>
      </p:sp>
      <p:sp>
        <p:nvSpPr>
          <p:cNvPr id="49157"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smtClean="0">
              <a:ea typeface="ＭＳ Ｐゴシック" charset="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066D600D-F6B6-4845-8487-38DE0BB09BE5}" type="slidenum">
              <a:rPr lang="en-US"/>
              <a:pPr/>
              <a:t>38</a:t>
            </a:fld>
            <a:endParaRPr lang="en-US"/>
          </a:p>
        </p:txBody>
      </p:sp>
      <p:sp>
        <p:nvSpPr>
          <p:cNvPr id="44034"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6C655408-16E5-4600-AB38-D1846210C3D3}" type="slidenum">
              <a:rPr lang="en-US" sz="1300" baseline="0"/>
              <a:pPr algn="r"/>
              <a:t>38</a:t>
            </a:fld>
            <a:endParaRPr lang="en-US" sz="1300" baseline="0"/>
          </a:p>
        </p:txBody>
      </p:sp>
      <p:sp>
        <p:nvSpPr>
          <p:cNvPr id="50180" name="Rectangle 2"/>
          <p:cNvSpPr>
            <a:spLocks noGrp="1" noRot="1" noChangeAspect="1" noChangeArrowheads="1" noTextEdit="1"/>
          </p:cNvSpPr>
          <p:nvPr>
            <p:ph type="sldImg"/>
          </p:nvPr>
        </p:nvSpPr>
        <p:spPr>
          <a:ln/>
        </p:spPr>
      </p:sp>
      <p:sp>
        <p:nvSpPr>
          <p:cNvPr id="50181"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smtClean="0">
              <a:ea typeface="ＭＳ Ｐゴシック" charset="0"/>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3E3C299D-35D1-4443-A733-6A26C9799CF4}" type="slidenum">
              <a:rPr lang="en-US"/>
              <a:pPr/>
              <a:t>39</a:t>
            </a:fld>
            <a:endParaRPr lang="en-US"/>
          </a:p>
        </p:txBody>
      </p:sp>
      <p:sp>
        <p:nvSpPr>
          <p:cNvPr id="46082"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06959D46-4B6D-4C8E-AA59-C529E3FEFDDA}" type="slidenum">
              <a:rPr lang="en-US" sz="1300" baseline="0"/>
              <a:pPr algn="r"/>
              <a:t>39</a:t>
            </a:fld>
            <a:endParaRPr lang="en-US" sz="1300" baseline="0"/>
          </a:p>
        </p:txBody>
      </p:sp>
      <p:sp>
        <p:nvSpPr>
          <p:cNvPr id="51204" name="Rectangle 2"/>
          <p:cNvSpPr>
            <a:spLocks noGrp="1" noRot="1" noChangeAspect="1" noChangeArrowheads="1" noTextEdit="1"/>
          </p:cNvSpPr>
          <p:nvPr>
            <p:ph type="sldImg"/>
          </p:nvPr>
        </p:nvSpPr>
        <p:spPr>
          <a:xfrm>
            <a:off x="1419225" y="839788"/>
            <a:ext cx="4478338" cy="3359150"/>
          </a:xfrm>
          <a:solidFill>
            <a:srgbClr val="FFFFFF"/>
          </a:solidFill>
          <a:ln/>
        </p:spPr>
      </p:sp>
      <p:sp>
        <p:nvSpPr>
          <p:cNvPr id="51205" name="Rectangle 3"/>
          <p:cNvSpPr>
            <a:spLocks noGrp="1" noChangeArrowheads="1"/>
          </p:cNvSpPr>
          <p:nvPr>
            <p:ph type="body" idx="1"/>
          </p:nvPr>
        </p:nvSpPr>
        <p:spPr>
          <a:xfrm>
            <a:off x="974725" y="4564063"/>
            <a:ext cx="5365750" cy="4044950"/>
          </a:xfrm>
          <a:solidFill>
            <a:srgbClr val="FFFFFF"/>
          </a:solidFill>
          <a:ln>
            <a:solidFill>
              <a:srgbClr val="000000"/>
            </a:solidFill>
          </a:ln>
        </p:spPr>
        <p:txBody>
          <a:bodyPr/>
          <a:lstStyle/>
          <a:p>
            <a:pPr>
              <a:defRPr/>
            </a:pPr>
            <a:endParaRPr lang="en-GB" smtClean="0">
              <a:ea typeface="ＭＳ Ｐゴシック" charset="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AE46F97F-A7A5-43B2-9F15-7CB8E636A3A4}" type="slidenum">
              <a:rPr lang="en-US"/>
              <a:pPr/>
              <a:t>40</a:t>
            </a:fld>
            <a:endParaRPr lang="en-US"/>
          </a:p>
        </p:txBody>
      </p:sp>
      <p:sp>
        <p:nvSpPr>
          <p:cNvPr id="48130"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0C8941D4-1142-4ED0-B682-3074A075C81D}" type="slidenum">
              <a:rPr lang="en-US" sz="1300" baseline="0"/>
              <a:pPr algn="r"/>
              <a:t>40</a:t>
            </a:fld>
            <a:endParaRPr lang="en-US" sz="1300" baseline="0"/>
          </a:p>
        </p:txBody>
      </p:sp>
      <p:sp>
        <p:nvSpPr>
          <p:cNvPr id="54276" name="Rectangle 2"/>
          <p:cNvSpPr>
            <a:spLocks noGrp="1" noRot="1" noChangeAspect="1" noChangeArrowheads="1" noTextEdit="1"/>
          </p:cNvSpPr>
          <p:nvPr>
            <p:ph type="sldImg"/>
          </p:nvPr>
        </p:nvSpPr>
        <p:spPr>
          <a:xfrm>
            <a:off x="1419225" y="839788"/>
            <a:ext cx="4478338" cy="3359150"/>
          </a:xfrm>
          <a:solidFill>
            <a:srgbClr val="FFFFFF"/>
          </a:solidFill>
          <a:ln/>
        </p:spPr>
      </p:sp>
      <p:sp>
        <p:nvSpPr>
          <p:cNvPr id="54277" name="Rectangle 3"/>
          <p:cNvSpPr>
            <a:spLocks noGrp="1" noChangeArrowheads="1"/>
          </p:cNvSpPr>
          <p:nvPr>
            <p:ph type="body" idx="1"/>
          </p:nvPr>
        </p:nvSpPr>
        <p:spPr>
          <a:xfrm>
            <a:off x="974725" y="4564063"/>
            <a:ext cx="5365750" cy="4044950"/>
          </a:xfrm>
          <a:solidFill>
            <a:srgbClr val="FFFFFF"/>
          </a:solidFill>
          <a:ln>
            <a:solidFill>
              <a:srgbClr val="000000"/>
            </a:solidFill>
          </a:ln>
        </p:spPr>
        <p:txBody>
          <a:bodyPr/>
          <a:lstStyle/>
          <a:p>
            <a:pPr>
              <a:defRPr/>
            </a:pPr>
            <a:endParaRPr lang="en-GB" smtClean="0">
              <a:ea typeface="ＭＳ Ｐゴシック" charset="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fld id="{E3F9AA84-779F-4D52-A0AF-BB4A415408FF}" type="slidenum">
              <a:rPr lang="en-US"/>
              <a:pPr/>
              <a:t>41</a:t>
            </a:fld>
            <a:endParaRPr lang="en-US"/>
          </a:p>
        </p:txBody>
      </p:sp>
      <p:sp>
        <p:nvSpPr>
          <p:cNvPr id="50178"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a:fld id="{5A158888-F0BF-4FD1-A1DA-97FCF919C8DE}" type="slidenum">
              <a:rPr lang="en-US" sz="1300" baseline="0"/>
              <a:pPr algn="r"/>
              <a:t>41</a:t>
            </a:fld>
            <a:endParaRPr lang="en-US" sz="1300" baseline="0"/>
          </a:p>
        </p:txBody>
      </p:sp>
      <p:sp>
        <p:nvSpPr>
          <p:cNvPr id="59396" name="Rectangle 2"/>
          <p:cNvSpPr>
            <a:spLocks noGrp="1" noRot="1" noChangeAspect="1" noChangeArrowheads="1" noTextEdit="1"/>
          </p:cNvSpPr>
          <p:nvPr>
            <p:ph type="sldImg"/>
          </p:nvPr>
        </p:nvSpPr>
        <p:spPr>
          <a:ln/>
        </p:spPr>
      </p:sp>
      <p:sp>
        <p:nvSpPr>
          <p:cNvPr id="59397"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smtClean="0">
              <a:ea typeface="ＭＳ Ｐゴシック" charset="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49FBD0AC-8D9D-4960-90B0-8A1484B079C2}" type="datetime1">
              <a:rPr lang="en-US" smtClean="0"/>
              <a:pPr/>
              <a:t>10/1/17</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pPr>
              <a:defRPr/>
            </a:pPr>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285BB737-620C-4447-B96B-39CB80669DE1}"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B2CB732C-811D-47BC-9565-96D6A08C30FD}" type="datetime1">
              <a:rPr lang="en-US" smtClean="0"/>
              <a:pPr/>
              <a:t>10/1/17</a:t>
            </a:fld>
            <a:endParaRPr lang="en-US"/>
          </a:p>
        </p:txBody>
      </p:sp>
      <p:sp>
        <p:nvSpPr>
          <p:cNvPr id="10" name="Footer Placeholder 9"/>
          <p:cNvSpPr>
            <a:spLocks noGrp="1"/>
          </p:cNvSpPr>
          <p:nvPr>
            <p:ph type="ftr" sz="quarter" idx="16"/>
          </p:nvPr>
        </p:nvSpPr>
        <p:spPr/>
        <p:txBody>
          <a:bodyPr rtlCol="0"/>
          <a:lstStyle/>
          <a:p>
            <a:pPr>
              <a:defRPr/>
            </a:pPr>
            <a:endParaRPr lang="en-US"/>
          </a:p>
        </p:txBody>
      </p:sp>
      <p:sp>
        <p:nvSpPr>
          <p:cNvPr id="12" name="Slide Number Placeholder 28"/>
          <p:cNvSpPr>
            <a:spLocks noGrp="1"/>
          </p:cNvSpPr>
          <p:nvPr>
            <p:ph type="sldNum" sz="quarter" idx="12"/>
          </p:nvPr>
        </p:nvSpPr>
        <p:spPr bwMode="auto">
          <a:xfrm>
            <a:off x="8138864" y="5733256"/>
            <a:ext cx="609600" cy="517524"/>
          </a:xfrm>
        </p:spPr>
        <p:txBody>
          <a:bodyPr/>
          <a:lstStyle/>
          <a:p>
            <a:fld id="{285BB737-620C-4447-B96B-39CB80669DE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B9461D8C-6AE5-4946-B52B-87F86478C704}" type="datetime1">
              <a:rPr lang="en-US" smtClean="0"/>
              <a:pPr/>
              <a:t>10/1/17</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pPr>
              <a:defRPr/>
            </a:pPr>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759189BE-60B0-455D-8A43-5A7F0BDDE0E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9E90645-7E99-45E0-BF82-B36F4C949683}" type="datetime1">
              <a:rPr lang="en-US" smtClean="0"/>
              <a:pPr/>
              <a:t>10/1/17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endParaRPr lang="en-GB"/>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698B7A12-07C7-41A1-9233-6E210D85AF39}" type="datetime1">
              <a:rPr lang="en-US" smtClean="0"/>
              <a:pPr/>
              <a:t>10/1/17</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endParaRPr lang="en-GB"/>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E27C1C11-000D-4299-9886-5DE778F7A2E5}" type="datetime1">
              <a:rPr lang="en-US" smtClean="0"/>
              <a:pPr/>
              <a:t>10/1/17</a:t>
            </a:fld>
            <a:endParaRPr lang="en-US"/>
          </a:p>
        </p:txBody>
      </p:sp>
      <p:sp>
        <p:nvSpPr>
          <p:cNvPr id="7" name="Slide Number Placeholder 6"/>
          <p:cNvSpPr>
            <a:spLocks noGrp="1"/>
          </p:cNvSpPr>
          <p:nvPr>
            <p:ph type="sldNum" sz="quarter" idx="11"/>
          </p:nvPr>
        </p:nvSpPr>
        <p:spPr/>
        <p:txBody>
          <a:bodyPr rtlCol="0"/>
          <a:lstStyle/>
          <a:p>
            <a:pPr>
              <a:defRPr/>
            </a:pPr>
            <a:endParaRPr lang="en-GB"/>
          </a:p>
        </p:txBody>
      </p:sp>
      <p:sp>
        <p:nvSpPr>
          <p:cNvPr id="8" name="Footer Placeholder 7"/>
          <p:cNvSpPr>
            <a:spLocks noGrp="1"/>
          </p:cNvSpPr>
          <p:nvPr>
            <p:ph type="ftr" sz="quarter" idx="12"/>
          </p:nvPr>
        </p:nvSpPr>
        <p:spPr/>
        <p:txBody>
          <a:bodyPr rtlCol="0"/>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886F12-B87E-473E-A859-0459F829F6C9}" type="datetime1">
              <a:rPr lang="en-US" smtClean="0"/>
              <a:pPr/>
              <a:t>10/1/17</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439078D9-AA39-478A-B9B3-8BDFD56DD5C3}" type="datetime1">
              <a:rPr lang="en-US" smtClean="0"/>
              <a:pPr/>
              <a:t>10/1/17</a:t>
            </a:fld>
            <a:endParaRPr lang="en-US"/>
          </a:p>
        </p:txBody>
      </p:sp>
      <p:sp>
        <p:nvSpPr>
          <p:cNvPr id="22" name="Slide Number Placeholder 21"/>
          <p:cNvSpPr>
            <a:spLocks noGrp="1"/>
          </p:cNvSpPr>
          <p:nvPr>
            <p:ph type="sldNum" sz="quarter" idx="15"/>
          </p:nvPr>
        </p:nvSpPr>
        <p:spPr/>
        <p:txBody>
          <a:bodyPr rtlCol="0"/>
          <a:lstStyle/>
          <a:p>
            <a:fld id="{43E78775-057A-442B-A951-A43EB472152F}" type="slidenum">
              <a:rPr lang="en-US" smtClean="0"/>
              <a:pPr/>
              <a:t>‹#›</a:t>
            </a:fld>
            <a:endParaRPr lang="en-US"/>
          </a:p>
        </p:txBody>
      </p:sp>
      <p:sp>
        <p:nvSpPr>
          <p:cNvPr id="23" name="Footer Placeholder 22"/>
          <p:cNvSpPr>
            <a:spLocks noGrp="1"/>
          </p:cNvSpPr>
          <p:nvPr>
            <p:ph type="ftr" sz="quarter" idx="16"/>
          </p:nvPr>
        </p:nvSpPr>
        <p:spPr/>
        <p:txBody>
          <a:bodyPr rtlCol="0"/>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81257D5F-3BF6-4303-AE2F-7769D65B0451}" type="datetime1">
              <a:rPr lang="en-US" smtClean="0"/>
              <a:pPr/>
              <a:t>10/1/17</a:t>
            </a:fld>
            <a:endParaRPr lang="en-US"/>
          </a:p>
        </p:txBody>
      </p:sp>
      <p:sp>
        <p:nvSpPr>
          <p:cNvPr id="18" name="Slide Number Placeholder 17"/>
          <p:cNvSpPr>
            <a:spLocks noGrp="1"/>
          </p:cNvSpPr>
          <p:nvPr>
            <p:ph type="sldNum" sz="quarter" idx="11"/>
          </p:nvPr>
        </p:nvSpPr>
        <p:spPr/>
        <p:txBody>
          <a:bodyPr rtlCol="0"/>
          <a:lstStyle/>
          <a:p>
            <a:pPr>
              <a:defRPr/>
            </a:pPr>
            <a:endParaRPr lang="en-GB"/>
          </a:p>
        </p:txBody>
      </p:sp>
      <p:sp>
        <p:nvSpPr>
          <p:cNvPr id="21" name="Footer Placeholder 20"/>
          <p:cNvSpPr>
            <a:spLocks noGrp="1"/>
          </p:cNvSpPr>
          <p:nvPr>
            <p:ph type="ftr" sz="quarter" idx="12"/>
          </p:nvPr>
        </p:nvSpPr>
        <p:spPr/>
        <p:txBody>
          <a:bodyPr rtlCol="0"/>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8405AA5-ED41-443A-8187-E9C3312A1825}" type="datetime1">
              <a:rPr lang="en-US" smtClean="0"/>
              <a:pPr/>
              <a:t>10/1/17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3FF5A0-ABE6-4C20-9AF3-132C831615FB}" type="datetime1">
              <a:rPr lang="en-US" smtClean="0"/>
              <a:pPr/>
              <a:t>10/1/17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1BAD268-F802-4537-B9D3-B53EC4FA056F}" type="datetime1">
              <a:rPr lang="en-US" smtClean="0"/>
              <a:pPr/>
              <a:t>10/1/17</a:t>
            </a:fld>
            <a:endParaRPr lang="en-US">
              <a:solidFill>
                <a:srgbClr val="A4A186"/>
              </a:solidFill>
            </a:endParaRPr>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defRPr/>
            </a:pPr>
            <a:endParaRPr lang="en-GB"/>
          </a:p>
        </p:txBody>
      </p:sp>
    </p:spTree>
  </p:cSld>
  <p:clrMap bg1="lt1" tx1="dk1" bg2="lt2" tx2="dk2" accent1="accent1" accent2="accent2" accent3="accent3" accent4="accent4" accent5="accent5" accent6="accent6" hlink="hlink" folHlink="folHlink"/>
  <p:sldLayoutIdLst>
    <p:sldLayoutId id="2147484139" r:id="rId1"/>
    <p:sldLayoutId id="2147484140" r:id="rId2"/>
    <p:sldLayoutId id="2147484141" r:id="rId3"/>
    <p:sldLayoutId id="2147484142" r:id="rId4"/>
    <p:sldLayoutId id="2147484143" r:id="rId5"/>
    <p:sldLayoutId id="2147484144" r:id="rId6"/>
    <p:sldLayoutId id="2147484145" r:id="rId7"/>
    <p:sldLayoutId id="2147484146" r:id="rId8"/>
    <p:sldLayoutId id="2147484147" r:id="rId9"/>
    <p:sldLayoutId id="2147484148" r:id="rId10"/>
    <p:sldLayoutId id="2147484149"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id-book.com/" TargetMode="External"/><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g"/><Relationship Id="rId1" Type="http://schemas.openxmlformats.org/officeDocument/2006/relationships/slideLayout" Target="../slideLayouts/slideLayout2.xml"/><Relationship Id="rId2" Type="http://schemas.openxmlformats.org/officeDocument/2006/relationships/hyperlink" Target="http://www.id-book.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g"/><Relationship Id="rId1" Type="http://schemas.openxmlformats.org/officeDocument/2006/relationships/slideLayout" Target="../slideLayouts/slideLayout2.xml"/><Relationship Id="rId2" Type="http://schemas.openxmlformats.org/officeDocument/2006/relationships/hyperlink" Target="http://www.id-book.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hyperlink" Target="http://www.id-book.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www.id-book.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d-book.com/" TargetMode="Externa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d-book.com/" TargetMode="External"/><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hyperlink" Target="http://www.id-book.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id-book.com/" TargetMode="External"/><Relationship Id="rId4" Type="http://schemas.openxmlformats.org/officeDocument/2006/relationships/image" Target="../media/image13.jp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hyperlink" Target="http://www.id-book.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hyperlink" Target="http://www.id-book.com/" TargetMode="External"/><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hyperlink" Target="http://www.id-book.co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hyperlink" Target="http://www.id-book.com/"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id-book.com/" TargetMode="External"/><Relationship Id="rId4" Type="http://schemas.openxmlformats.org/officeDocument/2006/relationships/image" Target="../media/image22.jpeg"/><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d-book.com/" TargetMode="External"/><Relationship Id="rId3" Type="http://schemas.openxmlformats.org/officeDocument/2006/relationships/image" Target="../media/image2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d-book.com/" TargetMode="External"/><Relationship Id="rId3" Type="http://schemas.openxmlformats.org/officeDocument/2006/relationships/image" Target="../media/image3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4" Type="http://schemas.openxmlformats.org/officeDocument/2006/relationships/hyperlink" Target="http://www.id-book.com/" TargetMode="Externa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4" Type="http://schemas.openxmlformats.org/officeDocument/2006/relationships/image" Target="../media/image33.jp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4.jpg"/></Relationships>
</file>

<file path=ppt/slides/_rels/slide26.xml.rels><?xml version="1.0" encoding="UTF-8" standalone="yes"?>
<Relationships xmlns="http://schemas.openxmlformats.org/package/2006/relationships"><Relationship Id="rId3" Type="http://schemas.openxmlformats.org/officeDocument/2006/relationships/hyperlink" Target="http://www.id-book.com/" TargetMode="External"/><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7.xml.rels><?xml version="1.0" encoding="UTF-8" standalone="yes"?>
<Relationships xmlns="http://schemas.openxmlformats.org/package/2006/relationships"><Relationship Id="rId3" Type="http://schemas.openxmlformats.org/officeDocument/2006/relationships/hyperlink" Target="http://www.id-book.com/" TargetMode="External"/><Relationship Id="rId4" Type="http://schemas.openxmlformats.org/officeDocument/2006/relationships/image" Target="../media/image36.jp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www.id-book.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hyperlink" Target="http://www.id-book.com/" TargetMode="Externa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30.xml.rels><?xml version="1.0" encoding="UTF-8" standalone="yes"?>
<Relationships xmlns="http://schemas.openxmlformats.org/package/2006/relationships"><Relationship Id="rId3" Type="http://schemas.openxmlformats.org/officeDocument/2006/relationships/hyperlink" Target="http://www.id-book.com/" TargetMode="External"/><Relationship Id="rId4" Type="http://schemas.openxmlformats.org/officeDocument/2006/relationships/image" Target="../media/image38.jp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1.xml.rels><?xml version="1.0" encoding="UTF-8" standalone="yes"?>
<Relationships xmlns="http://schemas.openxmlformats.org/package/2006/relationships"><Relationship Id="rId3" Type="http://schemas.openxmlformats.org/officeDocument/2006/relationships/hyperlink" Target="http://www.id-book.com/" TargetMode="External"/><Relationship Id="rId4" Type="http://schemas.openxmlformats.org/officeDocument/2006/relationships/image" Target="../media/image39.jpg"/><Relationship Id="rId5" Type="http://schemas.openxmlformats.org/officeDocument/2006/relationships/image" Target="../media/image40.jp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2.xml.rels><?xml version="1.0" encoding="UTF-8" standalone="yes"?>
<Relationships xmlns="http://schemas.openxmlformats.org/package/2006/relationships"><Relationship Id="rId3" Type="http://schemas.openxmlformats.org/officeDocument/2006/relationships/image" Target="../media/image41.gif"/><Relationship Id="rId4" Type="http://schemas.openxmlformats.org/officeDocument/2006/relationships/hyperlink" Target="http://www.id-book.com/" TargetMode="External"/><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3.xml.rels><?xml version="1.0" encoding="UTF-8" standalone="yes"?>
<Relationships xmlns="http://schemas.openxmlformats.org/package/2006/relationships"><Relationship Id="rId3" Type="http://schemas.openxmlformats.org/officeDocument/2006/relationships/hyperlink" Target="http://www.id-book.com/" TargetMode="External"/><Relationship Id="rId4"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4.xml.rels><?xml version="1.0" encoding="UTF-8" standalone="yes"?>
<Relationships xmlns="http://schemas.openxmlformats.org/package/2006/relationships"><Relationship Id="rId3" Type="http://schemas.openxmlformats.org/officeDocument/2006/relationships/hyperlink" Target="http://www.id-book.com/" TargetMode="External"/><Relationship Id="rId4" Type="http://schemas.openxmlformats.org/officeDocument/2006/relationships/image" Target="../media/image43.jp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5.xml.rels><?xml version="1.0" encoding="UTF-8" standalone="yes"?>
<Relationships xmlns="http://schemas.openxmlformats.org/package/2006/relationships"><Relationship Id="rId3" Type="http://schemas.openxmlformats.org/officeDocument/2006/relationships/image" Target="../media/image44.jpg"/><Relationship Id="rId4" Type="http://schemas.openxmlformats.org/officeDocument/2006/relationships/hyperlink" Target="http://www.id-book.com/" TargetMode="External"/><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g"/></Relationships>
</file>

<file path=ppt/slides/_rels/slide37.xml.rels><?xml version="1.0" encoding="UTF-8" standalone="yes"?>
<Relationships xmlns="http://schemas.openxmlformats.org/package/2006/relationships"><Relationship Id="rId3" Type="http://schemas.openxmlformats.org/officeDocument/2006/relationships/hyperlink" Target="http://www.id-book.com/" TargetMode="External"/><Relationship Id="rId4" Type="http://schemas.openxmlformats.org/officeDocument/2006/relationships/image" Target="../media/image46.jp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Microsoft_Word_97_-_2004_Document1.doc"/><Relationship Id="rId5" Type="http://schemas.openxmlformats.org/officeDocument/2006/relationships/image" Target="../media/image47.emf"/><Relationship Id="rId6" Type="http://schemas.openxmlformats.org/officeDocument/2006/relationships/oleObject" Target="../embeddings/Microsoft_Word_97_-_2004_Document2.doc"/><Relationship Id="rId7" Type="http://schemas.openxmlformats.org/officeDocument/2006/relationships/image" Target="../media/image48.emf"/><Relationship Id="rId8" Type="http://schemas.openxmlformats.org/officeDocument/2006/relationships/hyperlink" Target="http://www.id-book.com/" TargetMode="External"/><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id-book.com/" TargetMode="External"/><Relationship Id="rId4" Type="http://schemas.openxmlformats.org/officeDocument/2006/relationships/image" Target="../media/image49.jp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0.xml.rels><?xml version="1.0" encoding="UTF-8" standalone="yes"?>
<Relationships xmlns="http://schemas.openxmlformats.org/package/2006/relationships"><Relationship Id="rId3" Type="http://schemas.openxmlformats.org/officeDocument/2006/relationships/hyperlink" Target="http://www.id-book.com/" TargetMode="External"/><Relationship Id="rId4" Type="http://schemas.openxmlformats.org/officeDocument/2006/relationships/image" Target="../media/image50.jp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1.xml.rels><?xml version="1.0" encoding="UTF-8" standalone="yes"?>
<Relationships xmlns="http://schemas.openxmlformats.org/package/2006/relationships"><Relationship Id="rId3" Type="http://schemas.openxmlformats.org/officeDocument/2006/relationships/hyperlink" Target="http://www.id-book.com/" TargetMode="External"/><Relationship Id="rId4" Type="http://schemas.openxmlformats.org/officeDocument/2006/relationships/image" Target="../media/image51.jp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d-book.com/" TargetMode="External"/><Relationship Id="rId3" Type="http://schemas.openxmlformats.org/officeDocument/2006/relationships/image" Target="../media/image5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3.jpg"/></Relationships>
</file>

<file path=ppt/slides/_rels/slide44.xml.rels><?xml version="1.0" encoding="UTF-8" standalone="yes"?>
<Relationships xmlns="http://schemas.openxmlformats.org/package/2006/relationships"><Relationship Id="rId3" Type="http://schemas.openxmlformats.org/officeDocument/2006/relationships/image" Target="../media/image54.jpg"/><Relationship Id="rId4" Type="http://schemas.openxmlformats.org/officeDocument/2006/relationships/image" Target="../media/image55.png"/><Relationship Id="rId1" Type="http://schemas.openxmlformats.org/officeDocument/2006/relationships/slideLayout" Target="../slideLayouts/slideLayout2.xml"/><Relationship Id="rId2" Type="http://schemas.openxmlformats.org/officeDocument/2006/relationships/hyperlink" Target="http://www.id-book.com/"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www.id-book.com/" TargetMode="External"/><Relationship Id="rId4" Type="http://schemas.openxmlformats.org/officeDocument/2006/relationships/image" Target="../media/image57.jpg"/><Relationship Id="rId1" Type="http://schemas.openxmlformats.org/officeDocument/2006/relationships/slideLayout" Target="../slideLayouts/slideLayout2.xml"/><Relationship Id="rId2" Type="http://schemas.openxmlformats.org/officeDocument/2006/relationships/image" Target="../media/image56.jpg"/></Relationships>
</file>

<file path=ppt/slides/_rels/slide46.xml.rels><?xml version="1.0" encoding="UTF-8" standalone="yes"?>
<Relationships xmlns="http://schemas.openxmlformats.org/package/2006/relationships"><Relationship Id="rId3" Type="http://schemas.openxmlformats.org/officeDocument/2006/relationships/image" Target="../media/image58.jpg"/><Relationship Id="rId4" Type="http://schemas.openxmlformats.org/officeDocument/2006/relationships/image" Target="../media/image59.jpg"/><Relationship Id="rId5" Type="http://schemas.openxmlformats.org/officeDocument/2006/relationships/image" Target="../media/image60.jpg"/><Relationship Id="rId1" Type="http://schemas.openxmlformats.org/officeDocument/2006/relationships/slideLayout" Target="../slideLayouts/slideLayout2.xml"/><Relationship Id="rId2" Type="http://schemas.openxmlformats.org/officeDocument/2006/relationships/hyperlink" Target="http://www.id-book.com/"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jpg"/><Relationship Id="rId3" Type="http://schemas.openxmlformats.org/officeDocument/2006/relationships/image" Target="../media/image68.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jpg"/><Relationship Id="rId3" Type="http://schemas.openxmlformats.org/officeDocument/2006/relationships/image" Target="../media/image7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jpg"/><Relationship Id="rId3" Type="http://schemas.openxmlformats.org/officeDocument/2006/relationships/hyperlink" Target="http://www.id-book.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605414" y="3717032"/>
            <a:ext cx="6172200" cy="1894362"/>
          </a:xfrm>
        </p:spPr>
        <p:txBody>
          <a:bodyPr>
            <a:normAutofit fontScale="90000"/>
          </a:bodyPr>
          <a:lstStyle/>
          <a:p>
            <a:pPr eaLnBrk="1" fontAlgn="auto" hangingPunct="1">
              <a:spcAft>
                <a:spcPts val="0"/>
              </a:spcAft>
              <a:defRPr/>
            </a:pPr>
            <a:r>
              <a:rPr lang="en-GB" dirty="0" smtClean="0">
                <a:ea typeface="+mj-ea"/>
                <a:cs typeface="+mj-cs"/>
              </a:rPr>
              <a:t>Design Principles, Conceptual Models and Prototypes</a:t>
            </a:r>
            <a:r>
              <a:rPr lang="en-GB" dirty="0">
                <a:ea typeface="+mj-ea"/>
                <a:cs typeface="+mj-cs"/>
              </a:rPr>
              <a:t/>
            </a:r>
            <a:br>
              <a:rPr lang="en-GB" dirty="0">
                <a:ea typeface="+mj-ea"/>
                <a:cs typeface="+mj-cs"/>
              </a:rPr>
            </a:br>
            <a:endParaRPr lang="en-GB" dirty="0">
              <a:ea typeface="+mj-ea"/>
              <a:cs typeface="+mj-cs"/>
            </a:endParaRPr>
          </a:p>
        </p:txBody>
      </p:sp>
      <p:sp>
        <p:nvSpPr>
          <p:cNvPr id="4" name="Slide Number Placeholder 3"/>
          <p:cNvSpPr>
            <a:spLocks noGrp="1"/>
          </p:cNvSpPr>
          <p:nvPr>
            <p:ph type="sldNum" sz="quarter" idx="12"/>
          </p:nvPr>
        </p:nvSpPr>
        <p:spPr/>
        <p:txBody>
          <a:bodyPr/>
          <a:lstStyle/>
          <a:p>
            <a:fld id="{285BB737-620C-4447-B96B-39CB80669DE1}" type="slidenum">
              <a:rPr lang="en-US" smtClean="0"/>
              <a:pPr/>
              <a:t>1</a:t>
            </a:fld>
            <a:endParaRPr lang="en-US"/>
          </a:p>
        </p:txBody>
      </p:sp>
      <p:sp>
        <p:nvSpPr>
          <p:cNvPr id="6" name="TextBox 5"/>
          <p:cNvSpPr txBox="1"/>
          <p:nvPr/>
        </p:nvSpPr>
        <p:spPr>
          <a:xfrm>
            <a:off x="1905000" y="6019800"/>
            <a:ext cx="7086600" cy="646331"/>
          </a:xfrm>
          <a:prstGeom prst="rect">
            <a:avLst/>
          </a:prstGeom>
          <a:noFill/>
        </p:spPr>
        <p:txBody>
          <a:bodyPr wrap="square" rtlCol="0">
            <a:spAutoFit/>
          </a:bodyPr>
          <a:lstStyle/>
          <a:p>
            <a:r>
              <a:rPr lang="en-CA" sz="1800" b="1" dirty="0" smtClean="0"/>
              <a:t>Based on: </a:t>
            </a:r>
          </a:p>
          <a:p>
            <a:pPr>
              <a:buFont typeface="Arial" pitchFamily="34" charset="0"/>
              <a:buChar char="•"/>
            </a:pPr>
            <a:r>
              <a:rPr lang="en-CA" sz="1800" dirty="0" smtClean="0"/>
              <a:t>Y. Rogers, H. Sharp and J. </a:t>
            </a:r>
            <a:r>
              <a:rPr lang="en-CA" sz="1800" dirty="0" err="1" smtClean="0"/>
              <a:t>Preece</a:t>
            </a:r>
            <a:r>
              <a:rPr lang="en-CA" sz="1800" dirty="0" smtClean="0"/>
              <a:t>. Interaction Design: Beyond Human-Computer Interaction. Willey, 2011. </a:t>
            </a:r>
          </a:p>
          <a:p>
            <a:pPr>
              <a:buFont typeface="Arial" pitchFamily="34" charset="0"/>
              <a:buChar char="•"/>
            </a:pPr>
            <a:r>
              <a:rPr lang="en-CA" sz="1800" dirty="0" smtClean="0"/>
              <a:t>on-line lecture material: </a:t>
            </a:r>
            <a:r>
              <a:rPr lang="en-CA" sz="1800" dirty="0" smtClean="0">
                <a:latin typeface="Courier New" pitchFamily="49" charset="0"/>
                <a:cs typeface="Courier New" pitchFamily="49" charset="0"/>
                <a:hlinkClick r:id="rId3"/>
              </a:rPr>
              <a:t>http://www.id-book.com</a:t>
            </a:r>
            <a:endParaRPr lang="en-CA" sz="1800" dirty="0" smtClean="0">
              <a:latin typeface="Courier New" pitchFamily="49" charset="0"/>
              <a:cs typeface="Courier New" pitchFamily="49"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4188" y="188640"/>
            <a:ext cx="6588224" cy="3446883"/>
          </a:xfrm>
          <a:prstGeom prst="rect">
            <a:avLst/>
          </a:prstGeom>
        </p:spPr>
      </p:pic>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88640"/>
            <a:ext cx="2386608" cy="508918"/>
          </a:xfrm>
        </p:spPr>
        <p:txBody>
          <a:bodyPr>
            <a:normAutofit fontScale="90000"/>
          </a:bodyPr>
          <a:lstStyle/>
          <a:p>
            <a:pPr eaLnBrk="1" fontAlgn="auto" hangingPunct="1">
              <a:spcAft>
                <a:spcPts val="0"/>
              </a:spcAft>
              <a:defRPr/>
            </a:pPr>
            <a:r>
              <a:rPr lang="en-US" dirty="0" smtClean="0">
                <a:ea typeface="+mj-ea"/>
                <a:cs typeface="+mj-cs"/>
              </a:rPr>
              <a:t>Overview</a:t>
            </a:r>
            <a:endParaRPr lang="en-US" dirty="0">
              <a:ea typeface="+mj-ea"/>
              <a:cs typeface="+mj-cs"/>
            </a:endParaRPr>
          </a:p>
        </p:txBody>
      </p:sp>
      <p:sp>
        <p:nvSpPr>
          <p:cNvPr id="17410" name="Content Placeholder 2"/>
          <p:cNvSpPr>
            <a:spLocks noGrp="1"/>
          </p:cNvSpPr>
          <p:nvPr>
            <p:ph sz="quarter" idx="1"/>
          </p:nvPr>
        </p:nvSpPr>
        <p:spPr>
          <a:xfrm>
            <a:off x="395536" y="1239325"/>
            <a:ext cx="7620000" cy="5563418"/>
          </a:xfrm>
        </p:spPr>
        <p:txBody>
          <a:bodyPr>
            <a:normAutofit lnSpcReduction="10000"/>
          </a:bodyPr>
          <a:lstStyle/>
          <a:p>
            <a:pPr eaLnBrk="1" hangingPunct="1"/>
            <a:r>
              <a:rPr lang="en-US" sz="2800" dirty="0" smtClean="0"/>
              <a:t>Design Principles</a:t>
            </a:r>
          </a:p>
          <a:p>
            <a:pPr lvl="1"/>
            <a:r>
              <a:rPr lang="en-US" sz="2400" dirty="0" smtClean="0"/>
              <a:t>Visibility</a:t>
            </a:r>
          </a:p>
          <a:p>
            <a:pPr lvl="1"/>
            <a:r>
              <a:rPr lang="en-US" sz="2400" dirty="0" smtClean="0"/>
              <a:t>Consistency</a:t>
            </a:r>
          </a:p>
          <a:p>
            <a:pPr lvl="1"/>
            <a:r>
              <a:rPr lang="en-US" sz="2400" dirty="0" smtClean="0"/>
              <a:t>Feedback</a:t>
            </a:r>
          </a:p>
          <a:p>
            <a:pPr eaLnBrk="1" hangingPunct="1"/>
            <a:r>
              <a:rPr lang="en-US" sz="2800" dirty="0" smtClean="0"/>
              <a:t>The Design Process</a:t>
            </a:r>
          </a:p>
          <a:p>
            <a:pPr lvl="1" eaLnBrk="1" hangingPunct="1"/>
            <a:r>
              <a:rPr lang="en-US" sz="2800" dirty="0" smtClean="0"/>
              <a:t>Conceptual Model</a:t>
            </a:r>
          </a:p>
          <a:p>
            <a:pPr lvl="1" eaLnBrk="1" hangingPunct="1"/>
            <a:r>
              <a:rPr lang="en-US" sz="2800" dirty="0" smtClean="0"/>
              <a:t>Metaphors</a:t>
            </a:r>
          </a:p>
          <a:p>
            <a:pPr eaLnBrk="1" hangingPunct="1"/>
            <a:r>
              <a:rPr lang="en-US" sz="2800" dirty="0" smtClean="0"/>
              <a:t>Interaction Types</a:t>
            </a:r>
          </a:p>
          <a:p>
            <a:pPr lvl="1" eaLnBrk="1" hangingPunct="1"/>
            <a:r>
              <a:rPr lang="en-US" sz="2800" dirty="0" smtClean="0"/>
              <a:t>Instructing</a:t>
            </a:r>
          </a:p>
          <a:p>
            <a:pPr lvl="1" eaLnBrk="1" hangingPunct="1"/>
            <a:r>
              <a:rPr lang="en-US" sz="2800" dirty="0" smtClean="0"/>
              <a:t>Conversing </a:t>
            </a:r>
          </a:p>
          <a:p>
            <a:pPr lvl="1" eaLnBrk="1" hangingPunct="1"/>
            <a:r>
              <a:rPr lang="en-US" sz="2800" dirty="0" smtClean="0"/>
              <a:t>Manipulating and Exploring</a:t>
            </a:r>
          </a:p>
          <a:p>
            <a:r>
              <a:rPr lang="en-US" sz="3100" dirty="0" smtClean="0"/>
              <a:t>Prototyping</a:t>
            </a:r>
          </a:p>
        </p:txBody>
      </p:sp>
      <p:sp>
        <p:nvSpPr>
          <p:cNvPr id="5" name="Slide Number Placeholder 4"/>
          <p:cNvSpPr>
            <a:spLocks noGrp="1"/>
          </p:cNvSpPr>
          <p:nvPr>
            <p:ph type="sldNum" sz="quarter" idx="12"/>
          </p:nvPr>
        </p:nvSpPr>
        <p:spPr>
          <a:xfrm>
            <a:off x="8129016" y="5734050"/>
            <a:ext cx="609600" cy="521208"/>
          </a:xfrm>
        </p:spPr>
        <p:txBody>
          <a:bodyPr/>
          <a:lstStyle/>
          <a:p>
            <a:pPr>
              <a:defRPr/>
            </a:pPr>
            <a:fld id="{6831C400-E5A7-41A5-82EE-5505A235FD6A}" type="slidenum">
              <a:rPr lang="en-GB" smtClean="0"/>
              <a:pPr>
                <a:defRPr/>
              </a:pPr>
              <a:t>2</a:t>
            </a:fld>
            <a:endParaRPr lang="en-GB" dirty="0"/>
          </a:p>
        </p:txBody>
      </p:sp>
      <p:sp>
        <p:nvSpPr>
          <p:cNvPr id="6" name="TextBox 5"/>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2"/>
              </a:rPr>
              <a:t>http://www.id-book.com</a:t>
            </a:r>
            <a:endParaRPr lang="en-CA" sz="1600" dirty="0" smtClean="0">
              <a:latin typeface="Courier New" pitchFamily="49" charset="0"/>
              <a:cs typeface="Courier New" pitchFamily="49"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5936" y="1340768"/>
            <a:ext cx="4559871" cy="144016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3940" y="3041679"/>
            <a:ext cx="3323861" cy="249289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Design Principles</a:t>
            </a:r>
            <a:endParaRPr lang="en-CA" dirty="0"/>
          </a:p>
        </p:txBody>
      </p:sp>
      <p:sp>
        <p:nvSpPr>
          <p:cNvPr id="4" name="Slide Number Placeholder 3"/>
          <p:cNvSpPr>
            <a:spLocks noGrp="1"/>
          </p:cNvSpPr>
          <p:nvPr>
            <p:ph type="sldNum" sz="quarter" idx="12"/>
          </p:nvPr>
        </p:nvSpPr>
        <p:spPr/>
        <p:txBody>
          <a:bodyPr/>
          <a:lstStyle/>
          <a:p>
            <a:fld id="{759189BE-60B0-455D-8A43-5A7F0BDDE0E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212" y="470988"/>
            <a:ext cx="7467600" cy="652934"/>
          </a:xfrm>
        </p:spPr>
        <p:txBody>
          <a:bodyPr>
            <a:normAutofit/>
          </a:bodyPr>
          <a:lstStyle/>
          <a:p>
            <a:r>
              <a:rPr lang="en-CA" dirty="0" smtClean="0"/>
              <a:t>Design Principles</a:t>
            </a:r>
            <a:endParaRPr lang="en-CA" dirty="0"/>
          </a:p>
        </p:txBody>
      </p:sp>
      <p:sp>
        <p:nvSpPr>
          <p:cNvPr id="3" name="Content Placeholder 2"/>
          <p:cNvSpPr>
            <a:spLocks noGrp="1"/>
          </p:cNvSpPr>
          <p:nvPr>
            <p:ph sz="quarter" idx="1"/>
          </p:nvPr>
        </p:nvSpPr>
        <p:spPr>
          <a:xfrm>
            <a:off x="236612" y="1613260"/>
            <a:ext cx="7924800" cy="4873752"/>
          </a:xfrm>
        </p:spPr>
        <p:txBody>
          <a:bodyPr>
            <a:normAutofit/>
          </a:bodyPr>
          <a:lstStyle/>
          <a:p>
            <a:r>
              <a:rPr lang="en-CA" dirty="0" smtClean="0"/>
              <a:t>Abstractions for thinking                                               about different aspects of                                         design</a:t>
            </a:r>
          </a:p>
          <a:p>
            <a:r>
              <a:rPr lang="en-CA" dirty="0" smtClean="0"/>
              <a:t>Derived from a mix of theory-based knowledge, experience and common-sense</a:t>
            </a:r>
          </a:p>
          <a:p>
            <a:r>
              <a:rPr lang="en-CA" dirty="0" smtClean="0"/>
              <a:t>We shall discuss;</a:t>
            </a:r>
          </a:p>
          <a:p>
            <a:pPr lvl="1"/>
            <a:r>
              <a:rPr lang="en-CA" b="1" dirty="0" smtClean="0"/>
              <a:t>Visibility</a:t>
            </a:r>
          </a:p>
          <a:p>
            <a:pPr lvl="1"/>
            <a:r>
              <a:rPr lang="en-CA" b="1" dirty="0" smtClean="0"/>
              <a:t>Feedback</a:t>
            </a:r>
          </a:p>
          <a:p>
            <a:pPr lvl="1"/>
            <a:r>
              <a:rPr lang="en-CA" dirty="0" smtClean="0"/>
              <a:t>Use of </a:t>
            </a:r>
            <a:r>
              <a:rPr lang="en-CA" b="1" dirty="0" smtClean="0"/>
              <a:t>Constraints</a:t>
            </a:r>
          </a:p>
          <a:p>
            <a:pPr lvl="1"/>
            <a:r>
              <a:rPr lang="en-CA" b="1" dirty="0" smtClean="0"/>
              <a:t>Consistency</a:t>
            </a:r>
          </a:p>
          <a:p>
            <a:pPr lvl="1"/>
            <a:r>
              <a:rPr lang="en-CA" dirty="0" smtClean="0"/>
              <a:t>Effective use of </a:t>
            </a:r>
            <a:r>
              <a:rPr lang="en-CA" b="1" dirty="0" smtClean="0"/>
              <a:t>Affordances</a:t>
            </a:r>
          </a:p>
          <a:p>
            <a:pPr lvl="1"/>
            <a:r>
              <a:rPr lang="en-CA" dirty="0" smtClean="0"/>
              <a:t>Later on: effective use of </a:t>
            </a:r>
            <a:r>
              <a:rPr lang="en-CA" b="1" dirty="0" smtClean="0"/>
              <a:t>Metaphors</a:t>
            </a:r>
          </a:p>
          <a:p>
            <a:pPr lvl="1"/>
            <a:endParaRPr lang="en-CA" dirty="0" smtClean="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4</a:t>
            </a:fld>
            <a:endParaRPr lang="en-US" dirty="0">
              <a:solidFill>
                <a:schemeClr val="bg1"/>
              </a:solidFill>
            </a:endParaRPr>
          </a:p>
        </p:txBody>
      </p:sp>
      <p:sp>
        <p:nvSpPr>
          <p:cNvPr id="6" name="TextBox 5"/>
          <p:cNvSpPr txBox="1"/>
          <p:nvPr/>
        </p:nvSpPr>
        <p:spPr>
          <a:xfrm>
            <a:off x="228600" y="6581001"/>
            <a:ext cx="8534400" cy="276999"/>
          </a:xfrm>
          <a:prstGeom prst="rect">
            <a:avLst/>
          </a:prstGeom>
          <a:noFill/>
        </p:spPr>
        <p:txBody>
          <a:bodyPr wrap="square" rtlCol="0">
            <a:spAutoFit/>
          </a:bodyPr>
          <a:lstStyle/>
          <a:p>
            <a:pPr algn="r"/>
            <a:r>
              <a:rPr lang="en-CA" sz="1200" dirty="0" smtClean="0">
                <a:latin typeface="Courier New" pitchFamily="49" charset="0"/>
                <a:cs typeface="Courier New" pitchFamily="49" charset="0"/>
                <a:hlinkClick r:id="rId2"/>
              </a:rPr>
              <a:t>http://www.id-book.com</a:t>
            </a:r>
            <a:endParaRPr lang="en-CA" sz="1200" dirty="0">
              <a:latin typeface="Courier New" pitchFamily="49" charset="0"/>
              <a:cs typeface="Courier New" pitchFamily="49"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5800" y="44624"/>
            <a:ext cx="4211960" cy="231948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2434" y="3695986"/>
            <a:ext cx="3398691" cy="1950069"/>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Visibility</a:t>
            </a:r>
            <a:endParaRPr lang="en-CA" dirty="0"/>
          </a:p>
        </p:txBody>
      </p:sp>
      <p:sp>
        <p:nvSpPr>
          <p:cNvPr id="3" name="Content Placeholder 2"/>
          <p:cNvSpPr>
            <a:spLocks noGrp="1"/>
          </p:cNvSpPr>
          <p:nvPr>
            <p:ph sz="quarter" idx="1"/>
          </p:nvPr>
        </p:nvSpPr>
        <p:spPr>
          <a:xfrm>
            <a:off x="4191000" y="1600200"/>
            <a:ext cx="3733800" cy="4873752"/>
          </a:xfrm>
        </p:spPr>
        <p:txBody>
          <a:bodyPr>
            <a:normAutofit fontScale="92500" lnSpcReduction="20000"/>
          </a:bodyPr>
          <a:lstStyle/>
          <a:p>
            <a:r>
              <a:rPr lang="en-CA" dirty="0" smtClean="0"/>
              <a:t>This is a control panel for a hotel elevator</a:t>
            </a:r>
          </a:p>
          <a:p>
            <a:endParaRPr lang="en-CA" dirty="0" smtClean="0"/>
          </a:p>
          <a:p>
            <a:r>
              <a:rPr lang="en-CA" dirty="0" smtClean="0"/>
              <a:t>How does it work?</a:t>
            </a:r>
          </a:p>
          <a:p>
            <a:endParaRPr lang="en-CA" dirty="0" smtClean="0"/>
          </a:p>
          <a:p>
            <a:r>
              <a:rPr lang="en-CA" dirty="0" smtClean="0"/>
              <a:t>Push a button for the floor you want?</a:t>
            </a:r>
          </a:p>
          <a:p>
            <a:endParaRPr lang="en-CA" dirty="0" smtClean="0"/>
          </a:p>
          <a:p>
            <a:r>
              <a:rPr lang="en-CA" dirty="0" smtClean="0"/>
              <a:t>Nothing happens. Push any other button? Still nothing. What do you need to do?</a:t>
            </a:r>
          </a:p>
          <a:p>
            <a:endParaRPr lang="en-CA" dirty="0" smtClean="0"/>
          </a:p>
          <a:p>
            <a:r>
              <a:rPr lang="en-CA" dirty="0" smtClean="0"/>
              <a:t>It is not </a:t>
            </a:r>
            <a:r>
              <a:rPr lang="en-CA" b="1" dirty="0" smtClean="0"/>
              <a:t>visible</a:t>
            </a:r>
            <a:r>
              <a:rPr lang="en-CA" dirty="0" smtClean="0"/>
              <a:t> as to what to do!</a:t>
            </a:r>
          </a:p>
          <a:p>
            <a:endParaRPr lang="en-CA"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5</a:t>
            </a:fld>
            <a:endParaRPr lang="en-US" dirty="0">
              <a:solidFill>
                <a:schemeClr val="bg1"/>
              </a:solidFill>
            </a:endParaRPr>
          </a:p>
        </p:txBody>
      </p:sp>
      <p:pic>
        <p:nvPicPr>
          <p:cNvPr id="5" name="Picture 3"/>
          <p:cNvPicPr>
            <a:picLocks noChangeAspect="1" noChangeArrowheads="1"/>
          </p:cNvPicPr>
          <p:nvPr/>
        </p:nvPicPr>
        <p:blipFill>
          <a:blip r:embed="rId2" cstate="print"/>
          <a:srcRect/>
          <a:stretch>
            <a:fillRect/>
          </a:stretch>
        </p:blipFill>
        <p:spPr bwMode="auto">
          <a:xfrm>
            <a:off x="388938" y="1625600"/>
            <a:ext cx="3344862" cy="4449838"/>
          </a:xfrm>
          <a:prstGeom prst="rect">
            <a:avLst/>
          </a:prstGeom>
          <a:noFill/>
          <a:ln w="9525">
            <a:noFill/>
            <a:miter lim="800000"/>
            <a:headEnd/>
            <a:tailEnd/>
          </a:ln>
        </p:spPr>
      </p:pic>
      <p:sp>
        <p:nvSpPr>
          <p:cNvPr id="6" name="Rectangle 5"/>
          <p:cNvSpPr>
            <a:spLocks noChangeArrowheads="1"/>
          </p:cNvSpPr>
          <p:nvPr/>
        </p:nvSpPr>
        <p:spPr bwMode="auto">
          <a:xfrm>
            <a:off x="304800" y="6324600"/>
            <a:ext cx="2971800" cy="338554"/>
          </a:xfrm>
          <a:prstGeom prst="rect">
            <a:avLst/>
          </a:prstGeom>
          <a:noFill/>
          <a:ln w="9525">
            <a:noFill/>
            <a:miter lim="800000"/>
            <a:headEnd/>
            <a:tailEnd/>
          </a:ln>
        </p:spPr>
        <p:txBody>
          <a:bodyPr>
            <a:spAutoFit/>
          </a:bodyPr>
          <a:lstStyle/>
          <a:p>
            <a:r>
              <a:rPr lang="en-GB" sz="1600" baseline="0" dirty="0">
                <a:latin typeface="Geneva" charset="0"/>
              </a:rPr>
              <a:t>From: </a:t>
            </a:r>
            <a:r>
              <a:rPr lang="en-GB" sz="1600" baseline="0" dirty="0" err="1">
                <a:latin typeface="Geneva" charset="0"/>
              </a:rPr>
              <a:t>www.baddesigns.com</a:t>
            </a:r>
            <a:endParaRPr lang="en-GB" sz="1600" baseline="0" dirty="0"/>
          </a:p>
        </p:txBody>
      </p:sp>
      <p:sp>
        <p:nvSpPr>
          <p:cNvPr id="8" name="TextBox 7"/>
          <p:cNvSpPr txBox="1"/>
          <p:nvPr/>
        </p:nvSpPr>
        <p:spPr>
          <a:xfrm>
            <a:off x="228600" y="6581001"/>
            <a:ext cx="8534400" cy="276999"/>
          </a:xfrm>
          <a:prstGeom prst="rect">
            <a:avLst/>
          </a:prstGeom>
          <a:noFill/>
        </p:spPr>
        <p:txBody>
          <a:bodyPr wrap="square" rtlCol="0">
            <a:spAutoFit/>
          </a:bodyPr>
          <a:lstStyle/>
          <a:p>
            <a:pPr algn="r"/>
            <a:r>
              <a:rPr lang="en-CA" sz="1200" dirty="0" smtClean="0">
                <a:latin typeface="Courier New" pitchFamily="49" charset="0"/>
                <a:cs typeface="Courier New" pitchFamily="49" charset="0"/>
                <a:hlinkClick r:id="rId3"/>
              </a:rPr>
              <a:t>http://www.id-book.com</a:t>
            </a:r>
            <a:endParaRPr lang="en-CA" sz="1200"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Visibility</a:t>
            </a:r>
            <a:endParaRPr lang="en-CA" dirty="0"/>
          </a:p>
        </p:txBody>
      </p:sp>
      <p:sp>
        <p:nvSpPr>
          <p:cNvPr id="3" name="Content Placeholder 2"/>
          <p:cNvSpPr>
            <a:spLocks noGrp="1"/>
          </p:cNvSpPr>
          <p:nvPr>
            <p:ph sz="quarter" idx="1"/>
          </p:nvPr>
        </p:nvSpPr>
        <p:spPr>
          <a:xfrm>
            <a:off x="3429000" y="1600200"/>
            <a:ext cx="4648200" cy="5029200"/>
          </a:xfrm>
        </p:spPr>
        <p:txBody>
          <a:bodyPr>
            <a:normAutofit fontScale="85000" lnSpcReduction="10000"/>
          </a:bodyPr>
          <a:lstStyle/>
          <a:p>
            <a:r>
              <a:rPr lang="en-CA" dirty="0" smtClean="0"/>
              <a:t>Well: you need to </a:t>
            </a:r>
            <a:r>
              <a:rPr lang="en-CA" b="1" dirty="0" smtClean="0"/>
              <a:t>insert your room card</a:t>
            </a:r>
            <a:r>
              <a:rPr lang="en-CA" dirty="0" smtClean="0"/>
              <a:t> in the </a:t>
            </a:r>
            <a:r>
              <a:rPr lang="en-CA" b="1" dirty="0" smtClean="0"/>
              <a:t>slot</a:t>
            </a:r>
            <a:r>
              <a:rPr lang="en-CA" dirty="0" smtClean="0"/>
              <a:t> by the buttons to get the elevator to work!</a:t>
            </a:r>
          </a:p>
          <a:p>
            <a:endParaRPr lang="en-CA" dirty="0" smtClean="0"/>
          </a:p>
          <a:p>
            <a:pPr>
              <a:buNone/>
            </a:pPr>
            <a:r>
              <a:rPr lang="en-CA" dirty="0" smtClean="0"/>
              <a:t>	How would you make this action more visible?</a:t>
            </a:r>
          </a:p>
          <a:p>
            <a:endParaRPr lang="en-CA" dirty="0" smtClean="0"/>
          </a:p>
          <a:p>
            <a:r>
              <a:rPr lang="en-CA" dirty="0" smtClean="0"/>
              <a:t>make the card reader more obvious</a:t>
            </a:r>
          </a:p>
          <a:p>
            <a:r>
              <a:rPr lang="en-CA" dirty="0" smtClean="0"/>
              <a:t>provide an auditory message, that says what to do (which language?)</a:t>
            </a:r>
          </a:p>
          <a:p>
            <a:r>
              <a:rPr lang="en-CA" dirty="0" smtClean="0"/>
              <a:t>provide a big label next to the card reader that flashes when someone enters</a:t>
            </a:r>
          </a:p>
          <a:p>
            <a:r>
              <a:rPr lang="en-CA" dirty="0" smtClean="0"/>
              <a:t>make relevant parts visible</a:t>
            </a:r>
          </a:p>
          <a:p>
            <a:r>
              <a:rPr lang="en-CA" dirty="0" smtClean="0"/>
              <a:t>make what has to be done obvious</a:t>
            </a:r>
          </a:p>
          <a:p>
            <a:endParaRPr lang="en-CA"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6</a:t>
            </a:fld>
            <a:endParaRPr lang="en-US" dirty="0">
              <a:solidFill>
                <a:schemeClr val="bg1"/>
              </a:solidFill>
            </a:endParaRPr>
          </a:p>
        </p:txBody>
      </p:sp>
      <p:pic>
        <p:nvPicPr>
          <p:cNvPr id="5" name="Picture 4"/>
          <p:cNvPicPr>
            <a:picLocks noChangeAspect="1" noChangeArrowheads="1"/>
          </p:cNvPicPr>
          <p:nvPr/>
        </p:nvPicPr>
        <p:blipFill>
          <a:blip r:embed="rId2" cstate="print"/>
          <a:srcRect/>
          <a:stretch>
            <a:fillRect/>
          </a:stretch>
        </p:blipFill>
        <p:spPr bwMode="auto">
          <a:xfrm>
            <a:off x="228599" y="1752600"/>
            <a:ext cx="2618265" cy="3505200"/>
          </a:xfrm>
          <a:prstGeom prst="rect">
            <a:avLst/>
          </a:prstGeom>
          <a:noFill/>
          <a:ln w="9525">
            <a:noFill/>
            <a:miter lim="800000"/>
            <a:headEnd/>
            <a:tailEnd/>
          </a:ln>
        </p:spPr>
      </p:pic>
      <p:sp>
        <p:nvSpPr>
          <p:cNvPr id="6" name="Line 5"/>
          <p:cNvSpPr>
            <a:spLocks noChangeShapeType="1"/>
          </p:cNvSpPr>
          <p:nvPr/>
        </p:nvSpPr>
        <p:spPr bwMode="auto">
          <a:xfrm flipH="1">
            <a:off x="2590799" y="2590800"/>
            <a:ext cx="1523999" cy="457200"/>
          </a:xfrm>
          <a:prstGeom prst="line">
            <a:avLst/>
          </a:prstGeom>
          <a:noFill/>
          <a:ln w="28575">
            <a:solidFill>
              <a:schemeClr val="accent1"/>
            </a:solidFill>
            <a:round/>
            <a:headEnd/>
            <a:tailEnd type="triangle" w="med" len="med"/>
          </a:ln>
        </p:spPr>
        <p:txBody>
          <a:bodyPr wrap="none" anchor="ctr"/>
          <a:lstStyle/>
          <a:p>
            <a:endParaRPr lang="en-CA"/>
          </a:p>
        </p:txBody>
      </p:sp>
      <p:sp>
        <p:nvSpPr>
          <p:cNvPr id="8" name="TextBox 7"/>
          <p:cNvSpPr txBox="1"/>
          <p:nvPr/>
        </p:nvSpPr>
        <p:spPr>
          <a:xfrm>
            <a:off x="228600" y="6581001"/>
            <a:ext cx="8534400" cy="276999"/>
          </a:xfrm>
          <a:prstGeom prst="rect">
            <a:avLst/>
          </a:prstGeom>
          <a:noFill/>
        </p:spPr>
        <p:txBody>
          <a:bodyPr wrap="square" rtlCol="0">
            <a:spAutoFit/>
          </a:bodyPr>
          <a:lstStyle/>
          <a:p>
            <a:pPr algn="r"/>
            <a:r>
              <a:rPr lang="en-CA" sz="1200" dirty="0" smtClean="0">
                <a:latin typeface="Courier New" pitchFamily="49" charset="0"/>
                <a:cs typeface="Courier New" pitchFamily="49" charset="0"/>
                <a:hlinkClick r:id="rId3"/>
              </a:rPr>
              <a:t>http://www.id-book.com</a:t>
            </a:r>
            <a:endParaRPr lang="en-CA" sz="1200"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7467600" cy="580926"/>
          </a:xfrm>
        </p:spPr>
        <p:txBody>
          <a:bodyPr/>
          <a:lstStyle/>
          <a:p>
            <a:r>
              <a:rPr lang="en-CA" dirty="0" smtClean="0"/>
              <a:t>Visibility</a:t>
            </a:r>
            <a:endParaRPr lang="en-CA"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7</a:t>
            </a:fld>
            <a:endParaRPr lang="en-US" dirty="0">
              <a:solidFill>
                <a:schemeClr val="bg1"/>
              </a:solidFill>
            </a:endParaRPr>
          </a:p>
        </p:txBody>
      </p:sp>
      <p:sp>
        <p:nvSpPr>
          <p:cNvPr id="8" name="TextBox 7"/>
          <p:cNvSpPr txBox="1"/>
          <p:nvPr/>
        </p:nvSpPr>
        <p:spPr>
          <a:xfrm>
            <a:off x="228600" y="6581001"/>
            <a:ext cx="8534400" cy="215444"/>
          </a:xfrm>
          <a:prstGeom prst="rect">
            <a:avLst/>
          </a:prstGeom>
          <a:noFill/>
        </p:spPr>
        <p:txBody>
          <a:bodyPr wrap="square" rtlCol="0">
            <a:spAutoFit/>
          </a:bodyPr>
          <a:lstStyle/>
          <a:p>
            <a:pPr algn="r"/>
            <a:r>
              <a:rPr lang="en-CA" sz="1200" dirty="0" smtClean="0">
                <a:latin typeface="Courier New" pitchFamily="49" charset="0"/>
                <a:cs typeface="Courier New" pitchFamily="49" charset="0"/>
                <a:hlinkClick r:id="rId2"/>
              </a:rPr>
              <a:t>http://medium.com</a:t>
            </a:r>
            <a:endParaRPr lang="en-CA" sz="1200" dirty="0">
              <a:latin typeface="Courier New" pitchFamily="49" charset="0"/>
              <a:cs typeface="Courier New" pitchFamily="49"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712" y="836712"/>
            <a:ext cx="7308304" cy="4107795"/>
          </a:xfrm>
          <a:prstGeom prst="rect">
            <a:avLst/>
          </a:prstGeom>
        </p:spPr>
      </p:pic>
      <p:sp>
        <p:nvSpPr>
          <p:cNvPr id="10" name="TextBox 9"/>
          <p:cNvSpPr txBox="1"/>
          <p:nvPr/>
        </p:nvSpPr>
        <p:spPr>
          <a:xfrm>
            <a:off x="1630548" y="5256996"/>
            <a:ext cx="5688632" cy="954107"/>
          </a:xfrm>
          <a:prstGeom prst="rect">
            <a:avLst/>
          </a:prstGeom>
          <a:noFill/>
        </p:spPr>
        <p:txBody>
          <a:bodyPr wrap="square" rtlCol="0">
            <a:spAutoFit/>
          </a:bodyPr>
          <a:lstStyle/>
          <a:p>
            <a:r>
              <a:rPr lang="en-US" sz="2800" dirty="0" smtClean="0"/>
              <a:t>Hamburger menus are easy to implement and </a:t>
            </a:r>
            <a:r>
              <a:rPr lang="en-US" sz="2800" smtClean="0"/>
              <a:t>save space. </a:t>
            </a:r>
            <a:r>
              <a:rPr lang="en-US" sz="2800" dirty="0" smtClean="0"/>
              <a:t>BUT, studies show that making menu items visible increases engagement, user satisfaction and revenue.</a:t>
            </a:r>
            <a:endParaRPr lang="en-US" sz="2800" dirty="0"/>
          </a:p>
        </p:txBody>
      </p:sp>
    </p:spTree>
    <p:extLst>
      <p:ext uri="{BB962C8B-B14F-4D97-AF65-F5344CB8AC3E}">
        <p14:creationId xmlns:p14="http://schemas.microsoft.com/office/powerpoint/2010/main" val="15394665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7467600" cy="580926"/>
          </a:xfrm>
        </p:spPr>
        <p:txBody>
          <a:bodyPr/>
          <a:lstStyle/>
          <a:p>
            <a:r>
              <a:rPr lang="en-CA" dirty="0" smtClean="0"/>
              <a:t>Visibility</a:t>
            </a:r>
            <a:endParaRPr lang="en-CA"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8</a:t>
            </a:fld>
            <a:endParaRPr lang="en-US" dirty="0">
              <a:solidFill>
                <a:schemeClr val="bg1"/>
              </a:solidFill>
            </a:endParaRPr>
          </a:p>
        </p:txBody>
      </p:sp>
      <p:sp>
        <p:nvSpPr>
          <p:cNvPr id="8" name="TextBox 7"/>
          <p:cNvSpPr txBox="1"/>
          <p:nvPr/>
        </p:nvSpPr>
        <p:spPr>
          <a:xfrm>
            <a:off x="228600" y="6581001"/>
            <a:ext cx="8534400" cy="215444"/>
          </a:xfrm>
          <a:prstGeom prst="rect">
            <a:avLst/>
          </a:prstGeom>
          <a:noFill/>
        </p:spPr>
        <p:txBody>
          <a:bodyPr wrap="square" rtlCol="0">
            <a:spAutoFit/>
          </a:bodyPr>
          <a:lstStyle/>
          <a:p>
            <a:pPr algn="r"/>
            <a:r>
              <a:rPr lang="en-CA" sz="1200" dirty="0" smtClean="0">
                <a:latin typeface="Courier New" pitchFamily="49" charset="0"/>
                <a:cs typeface="Courier New" pitchFamily="49" charset="0"/>
                <a:hlinkClick r:id="rId2"/>
              </a:rPr>
              <a:t>http://medium.com</a:t>
            </a:r>
            <a:endParaRPr lang="en-CA" sz="1200" dirty="0">
              <a:latin typeface="Courier New" pitchFamily="49" charset="0"/>
              <a:cs typeface="Courier New" pitchFamily="49" charset="0"/>
            </a:endParaRPr>
          </a:p>
        </p:txBody>
      </p:sp>
      <p:sp>
        <p:nvSpPr>
          <p:cNvPr id="10" name="TextBox 9"/>
          <p:cNvSpPr txBox="1"/>
          <p:nvPr/>
        </p:nvSpPr>
        <p:spPr>
          <a:xfrm>
            <a:off x="592170" y="5301151"/>
            <a:ext cx="7218348" cy="954107"/>
          </a:xfrm>
          <a:prstGeom prst="rect">
            <a:avLst/>
          </a:prstGeom>
          <a:noFill/>
        </p:spPr>
        <p:txBody>
          <a:bodyPr wrap="square" rtlCol="0">
            <a:spAutoFit/>
          </a:bodyPr>
          <a:lstStyle/>
          <a:p>
            <a:r>
              <a:rPr lang="en-US" sz="2800" dirty="0" smtClean="0"/>
              <a:t>Gestures are hidden commands i.e. they are not visible. Gestures are also not always consistent between apps. Unless it’s fundamental to</a:t>
            </a:r>
            <a:r>
              <a:rPr lang="en-US" sz="2800" dirty="0"/>
              <a:t> </a:t>
            </a:r>
            <a:r>
              <a:rPr lang="en-US" sz="2800" dirty="0" smtClean="0"/>
              <a:t>your app (e.g. swiping left/right on Tinder), think hard before relying on gestures.  </a:t>
            </a:r>
            <a:endParaRPr lang="en-US" sz="28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399" y="952500"/>
            <a:ext cx="6305391" cy="4276700"/>
          </a:xfrm>
          <a:prstGeom prst="rect">
            <a:avLst/>
          </a:prstGeom>
        </p:spPr>
      </p:pic>
    </p:spTree>
    <p:extLst>
      <p:ext uri="{BB962C8B-B14F-4D97-AF65-F5344CB8AC3E}">
        <p14:creationId xmlns:p14="http://schemas.microsoft.com/office/powerpoint/2010/main" val="3087008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flipV="1">
            <a:off x="685800" y="5154314"/>
            <a:ext cx="7162800" cy="6858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p:cNvSpPr/>
          <p:nvPr/>
        </p:nvSpPr>
        <p:spPr>
          <a:xfrm>
            <a:off x="702894" y="4454660"/>
            <a:ext cx="4724400" cy="3810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457200" y="205581"/>
            <a:ext cx="7467600" cy="808038"/>
          </a:xfrm>
        </p:spPr>
        <p:txBody>
          <a:bodyPr/>
          <a:lstStyle/>
          <a:p>
            <a:r>
              <a:rPr lang="en-CA" dirty="0" smtClean="0"/>
              <a:t>Feedback</a:t>
            </a:r>
            <a:endParaRPr lang="en-CA" dirty="0"/>
          </a:p>
        </p:txBody>
      </p:sp>
      <p:sp>
        <p:nvSpPr>
          <p:cNvPr id="3" name="Content Placeholder 2"/>
          <p:cNvSpPr>
            <a:spLocks noGrp="1"/>
          </p:cNvSpPr>
          <p:nvPr>
            <p:ph sz="quarter" idx="1"/>
          </p:nvPr>
        </p:nvSpPr>
        <p:spPr>
          <a:xfrm>
            <a:off x="468094" y="1177683"/>
            <a:ext cx="8007424" cy="4876800"/>
          </a:xfrm>
        </p:spPr>
        <p:txBody>
          <a:bodyPr>
            <a:normAutofit fontScale="85000" lnSpcReduction="20000"/>
          </a:bodyPr>
          <a:lstStyle/>
          <a:p>
            <a:r>
              <a:rPr lang="en-CA" dirty="0" smtClean="0"/>
              <a:t>Sending information back to the user about what has been done</a:t>
            </a:r>
          </a:p>
          <a:p>
            <a:r>
              <a:rPr lang="en-CA" dirty="0" smtClean="0"/>
              <a:t>Includes sound, highlighting, animation and combinations of these</a:t>
            </a:r>
          </a:p>
          <a:p>
            <a:pPr lvl="1"/>
            <a:r>
              <a:rPr lang="en-CA" dirty="0" smtClean="0"/>
              <a:t>e.g. when an onscreen button is clicked, it produces a sound or red highlight feedback</a:t>
            </a:r>
          </a:p>
          <a:p>
            <a:pPr lvl="1"/>
            <a:endParaRPr lang="en-CA" dirty="0" smtClean="0"/>
          </a:p>
          <a:p>
            <a:pPr lvl="1"/>
            <a:endParaRPr lang="en-CA" dirty="0" smtClean="0"/>
          </a:p>
          <a:p>
            <a:pPr lvl="1"/>
            <a:endParaRPr lang="en-CA" dirty="0" smtClean="0"/>
          </a:p>
          <a:p>
            <a:pPr lvl="1"/>
            <a:endParaRPr lang="en-CA" dirty="0" smtClean="0"/>
          </a:p>
          <a:p>
            <a:r>
              <a:rPr lang="en-CA" dirty="0" smtClean="0"/>
              <a:t>Also includes messages that informs the user of the state of the interaction.</a:t>
            </a:r>
          </a:p>
          <a:p>
            <a:endParaRPr lang="en-CA" dirty="0" smtClean="0"/>
          </a:p>
          <a:p>
            <a:pPr>
              <a:buNone/>
            </a:pPr>
            <a:r>
              <a:rPr lang="en-CA" dirty="0" smtClean="0">
                <a:latin typeface="Cambria" pitchFamily="18" charset="0"/>
              </a:rPr>
              <a:t>	Your application has now been submitted. </a:t>
            </a:r>
          </a:p>
          <a:p>
            <a:pPr>
              <a:buNone/>
            </a:pPr>
            <a:r>
              <a:rPr lang="en-CA" dirty="0" smtClean="0">
                <a:latin typeface="Cambria" pitchFamily="18" charset="0"/>
              </a:rPr>
              <a:t>OR</a:t>
            </a:r>
          </a:p>
          <a:p>
            <a:pPr>
              <a:buNone/>
            </a:pPr>
            <a:r>
              <a:rPr lang="en-CA" dirty="0" smtClean="0">
                <a:latin typeface="Cambria" pitchFamily="18" charset="0"/>
              </a:rPr>
              <a:t>	An error occurred while submitting the application                                   – please </a:t>
            </a:r>
            <a:r>
              <a:rPr lang="en-CA" u="sng" dirty="0" smtClean="0">
                <a:solidFill>
                  <a:schemeClr val="accent2">
                    <a:lumMod val="75000"/>
                  </a:schemeClr>
                </a:solidFill>
                <a:latin typeface="Cambria" pitchFamily="18" charset="0"/>
              </a:rPr>
              <a:t>click here</a:t>
            </a:r>
            <a:r>
              <a:rPr lang="en-CA" dirty="0" smtClean="0">
                <a:latin typeface="Cambria" pitchFamily="18" charset="0"/>
              </a:rPr>
              <a:t> to return to the submission page.</a:t>
            </a:r>
          </a:p>
          <a:p>
            <a:pPr lvl="1"/>
            <a:endParaRPr lang="en-CA" dirty="0" smtClean="0"/>
          </a:p>
          <a:p>
            <a:pPr lvl="1"/>
            <a:endParaRPr lang="en-CA"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9</a:t>
            </a:fld>
            <a:endParaRPr lang="en-US" dirty="0">
              <a:solidFill>
                <a:schemeClr val="bg1"/>
              </a:solidFill>
            </a:endParaRPr>
          </a:p>
        </p:txBody>
      </p:sp>
      <p:pic>
        <p:nvPicPr>
          <p:cNvPr id="13" name="Picture 4"/>
          <p:cNvPicPr>
            <a:picLocks noChangeAspect="1" noChangeArrowheads="1"/>
          </p:cNvPicPr>
          <p:nvPr/>
        </p:nvPicPr>
        <p:blipFill>
          <a:blip r:embed="rId2" cstate="print"/>
          <a:srcRect/>
          <a:stretch>
            <a:fillRect/>
          </a:stretch>
        </p:blipFill>
        <p:spPr bwMode="auto">
          <a:xfrm>
            <a:off x="2264994" y="3200400"/>
            <a:ext cx="800100" cy="315191"/>
          </a:xfrm>
          <a:prstGeom prst="rect">
            <a:avLst/>
          </a:prstGeom>
          <a:noFill/>
          <a:ln w="9525">
            <a:noFill/>
            <a:miter lim="800000"/>
            <a:headEnd/>
            <a:tailEnd/>
          </a:ln>
        </p:spPr>
      </p:pic>
      <p:pic>
        <p:nvPicPr>
          <p:cNvPr id="14" name="Picture 5"/>
          <p:cNvPicPr>
            <a:picLocks noChangeAspect="1" noChangeArrowheads="1"/>
          </p:cNvPicPr>
          <p:nvPr/>
        </p:nvPicPr>
        <p:blipFill>
          <a:blip r:embed="rId2" cstate="print"/>
          <a:srcRect/>
          <a:stretch>
            <a:fillRect/>
          </a:stretch>
        </p:blipFill>
        <p:spPr bwMode="auto">
          <a:xfrm>
            <a:off x="4071756" y="3208339"/>
            <a:ext cx="800100" cy="304800"/>
          </a:xfrm>
          <a:prstGeom prst="rect">
            <a:avLst/>
          </a:prstGeom>
          <a:noFill/>
          <a:ln w="9525">
            <a:noFill/>
            <a:miter lim="800000"/>
            <a:headEnd/>
            <a:tailEnd/>
          </a:ln>
        </p:spPr>
      </p:pic>
      <p:sp>
        <p:nvSpPr>
          <p:cNvPr id="15" name="Rectangle 6"/>
          <p:cNvSpPr>
            <a:spLocks noChangeArrowheads="1"/>
          </p:cNvSpPr>
          <p:nvPr/>
        </p:nvSpPr>
        <p:spPr bwMode="auto">
          <a:xfrm>
            <a:off x="4099994" y="3208339"/>
            <a:ext cx="762000" cy="304800"/>
          </a:xfrm>
          <a:prstGeom prst="rect">
            <a:avLst/>
          </a:prstGeom>
          <a:noFill/>
          <a:ln w="28575">
            <a:solidFill>
              <a:srgbClr val="CC0000"/>
            </a:solidFill>
            <a:miter lim="800000"/>
            <a:headEnd/>
            <a:tailEnd/>
          </a:ln>
        </p:spPr>
        <p:txBody>
          <a:bodyPr wrap="none" anchor="ctr"/>
          <a:lstStyle/>
          <a:p>
            <a:endParaRPr lang="en-CA"/>
          </a:p>
        </p:txBody>
      </p:sp>
      <p:pic>
        <p:nvPicPr>
          <p:cNvPr id="16" name="Picture 7"/>
          <p:cNvPicPr>
            <a:picLocks noChangeAspect="1" noChangeArrowheads="1"/>
          </p:cNvPicPr>
          <p:nvPr/>
        </p:nvPicPr>
        <p:blipFill>
          <a:blip r:embed="rId2" cstate="print"/>
          <a:srcRect/>
          <a:stretch>
            <a:fillRect/>
          </a:stretch>
        </p:blipFill>
        <p:spPr bwMode="auto">
          <a:xfrm>
            <a:off x="2264994" y="2708519"/>
            <a:ext cx="800100" cy="304800"/>
          </a:xfrm>
          <a:prstGeom prst="rect">
            <a:avLst/>
          </a:prstGeom>
          <a:noFill/>
          <a:ln w="9525">
            <a:noFill/>
            <a:miter lim="800000"/>
            <a:headEnd/>
            <a:tailEnd/>
          </a:ln>
        </p:spPr>
      </p:pic>
      <p:sp>
        <p:nvSpPr>
          <p:cNvPr id="17" name="Text Box 8"/>
          <p:cNvSpPr txBox="1">
            <a:spLocks noChangeArrowheads="1"/>
          </p:cNvSpPr>
          <p:nvPr/>
        </p:nvSpPr>
        <p:spPr bwMode="auto">
          <a:xfrm>
            <a:off x="3984930" y="2677562"/>
            <a:ext cx="898003" cy="369332"/>
          </a:xfrm>
          <a:prstGeom prst="rect">
            <a:avLst/>
          </a:prstGeom>
          <a:noFill/>
          <a:ln w="9525">
            <a:noFill/>
            <a:miter lim="800000"/>
            <a:headEnd/>
            <a:tailEnd/>
          </a:ln>
        </p:spPr>
        <p:txBody>
          <a:bodyPr wrap="none">
            <a:spAutoFit/>
          </a:bodyPr>
          <a:lstStyle/>
          <a:p>
            <a:r>
              <a:rPr lang="en-GB" sz="1800" baseline="0" dirty="0">
                <a:latin typeface="Geneva" charset="0"/>
              </a:rPr>
              <a:t>“</a:t>
            </a:r>
            <a:r>
              <a:rPr lang="en-GB" sz="1800" baseline="0" dirty="0" smtClean="0">
                <a:latin typeface="Geneva" charset="0"/>
              </a:rPr>
              <a:t>click”</a:t>
            </a:r>
            <a:endParaRPr lang="en-GB" sz="1800" baseline="0" dirty="0">
              <a:latin typeface="Geneva" charset="0"/>
            </a:endParaRPr>
          </a:p>
        </p:txBody>
      </p:sp>
      <p:sp>
        <p:nvSpPr>
          <p:cNvPr id="18" name="Line 9"/>
          <p:cNvSpPr>
            <a:spLocks noChangeShapeType="1"/>
          </p:cNvSpPr>
          <p:nvPr/>
        </p:nvSpPr>
        <p:spPr bwMode="auto">
          <a:xfrm>
            <a:off x="3347864" y="2860919"/>
            <a:ext cx="304800" cy="0"/>
          </a:xfrm>
          <a:prstGeom prst="line">
            <a:avLst/>
          </a:prstGeom>
          <a:noFill/>
          <a:ln w="9525">
            <a:solidFill>
              <a:schemeClr val="tx1"/>
            </a:solidFill>
            <a:round/>
            <a:headEnd/>
            <a:tailEnd type="triangle" w="med" len="med"/>
          </a:ln>
        </p:spPr>
        <p:txBody>
          <a:bodyPr wrap="none" anchor="ctr"/>
          <a:lstStyle/>
          <a:p>
            <a:endParaRPr lang="en-CA"/>
          </a:p>
        </p:txBody>
      </p:sp>
      <p:sp>
        <p:nvSpPr>
          <p:cNvPr id="19" name="Line 10"/>
          <p:cNvSpPr>
            <a:spLocks noChangeShapeType="1"/>
          </p:cNvSpPr>
          <p:nvPr/>
        </p:nvSpPr>
        <p:spPr bwMode="auto">
          <a:xfrm>
            <a:off x="3347864" y="3347604"/>
            <a:ext cx="304800" cy="0"/>
          </a:xfrm>
          <a:prstGeom prst="line">
            <a:avLst/>
          </a:prstGeom>
          <a:noFill/>
          <a:ln w="9525">
            <a:solidFill>
              <a:schemeClr val="tx1"/>
            </a:solidFill>
            <a:round/>
            <a:headEnd/>
            <a:tailEnd type="triangle" w="med" len="med"/>
          </a:ln>
        </p:spPr>
        <p:txBody>
          <a:bodyPr wrap="none" anchor="ctr"/>
          <a:lstStyle/>
          <a:p>
            <a:endParaRPr lang="en-CA"/>
          </a:p>
        </p:txBody>
      </p:sp>
      <p:sp>
        <p:nvSpPr>
          <p:cNvPr id="22" name="TextBox 21"/>
          <p:cNvSpPr txBox="1"/>
          <p:nvPr/>
        </p:nvSpPr>
        <p:spPr>
          <a:xfrm>
            <a:off x="304800" y="6581001"/>
            <a:ext cx="8534400" cy="276999"/>
          </a:xfrm>
          <a:prstGeom prst="rect">
            <a:avLst/>
          </a:prstGeom>
          <a:noFill/>
        </p:spPr>
        <p:txBody>
          <a:bodyPr wrap="square" rtlCol="0">
            <a:spAutoFit/>
          </a:bodyPr>
          <a:lstStyle/>
          <a:p>
            <a:pPr algn="r"/>
            <a:r>
              <a:rPr lang="en-CA" sz="1200" dirty="0" smtClean="0">
                <a:latin typeface="Courier New" pitchFamily="49" charset="0"/>
                <a:cs typeface="Courier New" pitchFamily="49" charset="0"/>
                <a:hlinkClick r:id="rId3"/>
              </a:rPr>
              <a:t>http://www.id-book.com</a:t>
            </a:r>
            <a:endParaRPr lang="en-CA" sz="1200"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Constraints (restrictive)</a:t>
            </a:r>
            <a:endParaRPr lang="en-CA" dirty="0"/>
          </a:p>
        </p:txBody>
      </p:sp>
      <p:sp>
        <p:nvSpPr>
          <p:cNvPr id="3" name="Content Placeholder 2"/>
          <p:cNvSpPr>
            <a:spLocks noGrp="1"/>
          </p:cNvSpPr>
          <p:nvPr>
            <p:ph sz="quarter" idx="1"/>
          </p:nvPr>
        </p:nvSpPr>
        <p:spPr>
          <a:xfrm>
            <a:off x="3733800" y="1600200"/>
            <a:ext cx="4191000" cy="4873752"/>
          </a:xfrm>
        </p:spPr>
        <p:txBody>
          <a:bodyPr/>
          <a:lstStyle/>
          <a:p>
            <a:r>
              <a:rPr lang="en-CA" dirty="0" smtClean="0"/>
              <a:t>Restricting the possible actions that can be performed</a:t>
            </a:r>
            <a:br>
              <a:rPr lang="en-CA" dirty="0" smtClean="0"/>
            </a:br>
            <a:endParaRPr lang="en-CA" dirty="0" smtClean="0"/>
          </a:p>
          <a:p>
            <a:r>
              <a:rPr lang="en-CA" dirty="0" smtClean="0"/>
              <a:t>Helps prevent user from selecting incorrect options</a:t>
            </a:r>
            <a:br>
              <a:rPr lang="en-CA" dirty="0" smtClean="0"/>
            </a:br>
            <a:endParaRPr lang="en-CA" dirty="0" smtClean="0"/>
          </a:p>
          <a:p>
            <a:r>
              <a:rPr lang="en-CA" dirty="0" smtClean="0"/>
              <a:t>Physical objects can be designed to constrain things</a:t>
            </a:r>
          </a:p>
          <a:p>
            <a:r>
              <a:rPr lang="en-CA" dirty="0" smtClean="0"/>
              <a:t>e.g. only one way you can insert a key into a lock</a:t>
            </a:r>
            <a:endParaRPr lang="en-CA"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10</a:t>
            </a:fld>
            <a:endParaRPr lang="en-US" dirty="0">
              <a:solidFill>
                <a:schemeClr val="bg1"/>
              </a:solidFill>
            </a:endParaRPr>
          </a:p>
        </p:txBody>
      </p:sp>
      <p:pic>
        <p:nvPicPr>
          <p:cNvPr id="7171" name="Picture 3"/>
          <p:cNvPicPr>
            <a:picLocks noChangeAspect="1" noChangeArrowheads="1"/>
          </p:cNvPicPr>
          <p:nvPr/>
        </p:nvPicPr>
        <p:blipFill>
          <a:blip r:embed="rId2" cstate="print"/>
          <a:srcRect/>
          <a:stretch>
            <a:fillRect/>
          </a:stretch>
        </p:blipFill>
        <p:spPr bwMode="auto">
          <a:xfrm>
            <a:off x="533400" y="1828800"/>
            <a:ext cx="2536251" cy="3124200"/>
          </a:xfrm>
          <a:prstGeom prst="rect">
            <a:avLst/>
          </a:prstGeom>
          <a:noFill/>
          <a:ln w="9525">
            <a:noFill/>
            <a:miter lim="800000"/>
            <a:headEnd/>
            <a:tailEnd/>
          </a:ln>
        </p:spPr>
      </p:pic>
      <p:sp>
        <p:nvSpPr>
          <p:cNvPr id="9" name="Rectangle 8"/>
          <p:cNvSpPr/>
          <p:nvPr/>
        </p:nvSpPr>
        <p:spPr>
          <a:xfrm>
            <a:off x="1219200" y="2286000"/>
            <a:ext cx="1600200" cy="1905000"/>
          </a:xfrm>
          <a:prstGeom prst="rect">
            <a:avLst/>
          </a:prstGeom>
          <a:noFill/>
          <a:ln>
            <a:solidFill>
              <a:srgbClr val="FE8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1" name="Straight Arrow Connector 10"/>
          <p:cNvCxnSpPr/>
          <p:nvPr/>
        </p:nvCxnSpPr>
        <p:spPr>
          <a:xfrm flipH="1">
            <a:off x="2895600" y="2514600"/>
            <a:ext cx="838200" cy="6096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8" name="TextBox 7"/>
          <p:cNvSpPr txBox="1"/>
          <p:nvPr/>
        </p:nvSpPr>
        <p:spPr>
          <a:xfrm>
            <a:off x="228600" y="6581001"/>
            <a:ext cx="8534400" cy="276999"/>
          </a:xfrm>
          <a:prstGeom prst="rect">
            <a:avLst/>
          </a:prstGeom>
          <a:noFill/>
        </p:spPr>
        <p:txBody>
          <a:bodyPr wrap="square" rtlCol="0">
            <a:spAutoFit/>
          </a:bodyPr>
          <a:lstStyle/>
          <a:p>
            <a:pPr algn="r"/>
            <a:r>
              <a:rPr lang="en-CA" sz="1200" dirty="0" smtClean="0">
                <a:latin typeface="Courier New" pitchFamily="49" charset="0"/>
                <a:cs typeface="Courier New" pitchFamily="49" charset="0"/>
                <a:hlinkClick r:id="rId3"/>
              </a:rPr>
              <a:t>http://www.id-book.com</a:t>
            </a:r>
            <a:endParaRPr lang="en-CA" sz="1200" dirty="0">
              <a:latin typeface="Courier New" pitchFamily="49" charset="0"/>
              <a:cs typeface="Courier New" pitchFamily="49" charset="0"/>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408" y="5265802"/>
            <a:ext cx="1878856" cy="1315199"/>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Constraints (Information-Based)</a:t>
            </a:r>
            <a:endParaRPr lang="en-CA" dirty="0"/>
          </a:p>
        </p:txBody>
      </p:sp>
      <p:sp>
        <p:nvSpPr>
          <p:cNvPr id="3" name="Content Placeholder 2"/>
          <p:cNvSpPr>
            <a:spLocks noGrp="1"/>
          </p:cNvSpPr>
          <p:nvPr>
            <p:ph sz="quarter" idx="1"/>
          </p:nvPr>
        </p:nvSpPr>
        <p:spPr>
          <a:xfrm>
            <a:off x="4495800" y="1600200"/>
            <a:ext cx="3886200" cy="4873752"/>
          </a:xfrm>
        </p:spPr>
        <p:txBody>
          <a:bodyPr>
            <a:normAutofit lnSpcReduction="10000"/>
          </a:bodyPr>
          <a:lstStyle/>
          <a:p>
            <a:r>
              <a:rPr lang="en-CA" dirty="0" smtClean="0"/>
              <a:t>Can come in the form of representations that direct the user.</a:t>
            </a:r>
          </a:p>
          <a:p>
            <a:r>
              <a:rPr lang="en-CA" dirty="0" smtClean="0"/>
              <a:t>Need to be unambiguous though.</a:t>
            </a:r>
          </a:p>
          <a:p>
            <a:endParaRPr lang="en-CA" dirty="0" smtClean="0"/>
          </a:p>
          <a:p>
            <a:r>
              <a:rPr lang="en-CA" smtClean="0"/>
              <a:t>Where do you plug in the mouse and </a:t>
            </a:r>
            <a:r>
              <a:rPr lang="en-CA" dirty="0" smtClean="0"/>
              <a:t>keyboard?</a:t>
            </a:r>
          </a:p>
          <a:p>
            <a:r>
              <a:rPr lang="en-CA" dirty="0" smtClean="0"/>
              <a:t>How would you solve this using an information-based constraint?</a:t>
            </a:r>
            <a:endParaRPr lang="en-CA"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11</a:t>
            </a:fld>
            <a:endParaRPr lang="en-US" dirty="0">
              <a:solidFill>
                <a:schemeClr val="bg1"/>
              </a:solidFill>
            </a:endParaRPr>
          </a:p>
        </p:txBody>
      </p:sp>
      <p:pic>
        <p:nvPicPr>
          <p:cNvPr id="5" name="Picture 4"/>
          <p:cNvPicPr>
            <a:picLocks noChangeAspect="1" noChangeArrowheads="1"/>
          </p:cNvPicPr>
          <p:nvPr/>
        </p:nvPicPr>
        <p:blipFill>
          <a:blip r:embed="rId2" cstate="print"/>
          <a:srcRect/>
          <a:stretch>
            <a:fillRect/>
          </a:stretch>
        </p:blipFill>
        <p:spPr>
          <a:xfrm>
            <a:off x="685800" y="2057400"/>
            <a:ext cx="3276600" cy="3140075"/>
          </a:xfrm>
          <a:prstGeom prst="rect">
            <a:avLst/>
          </a:prstGeom>
        </p:spPr>
      </p:pic>
      <p:cxnSp>
        <p:nvCxnSpPr>
          <p:cNvPr id="7" name="Straight Arrow Connector 6"/>
          <p:cNvCxnSpPr/>
          <p:nvPr/>
        </p:nvCxnSpPr>
        <p:spPr>
          <a:xfrm flipH="1" flipV="1">
            <a:off x="3810000" y="3810000"/>
            <a:ext cx="685800" cy="3810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0" name="Straight Arrow Connector 9"/>
          <p:cNvCxnSpPr/>
          <p:nvPr/>
        </p:nvCxnSpPr>
        <p:spPr>
          <a:xfrm flipH="1">
            <a:off x="3581400" y="4572000"/>
            <a:ext cx="1143000" cy="1524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7" name="Rectangle 16"/>
          <p:cNvSpPr>
            <a:spLocks noChangeArrowheads="1"/>
          </p:cNvSpPr>
          <p:nvPr/>
        </p:nvSpPr>
        <p:spPr bwMode="auto">
          <a:xfrm>
            <a:off x="457200" y="5867400"/>
            <a:ext cx="3773488" cy="457200"/>
          </a:xfrm>
          <a:prstGeom prst="rect">
            <a:avLst/>
          </a:prstGeom>
          <a:noFill/>
          <a:ln w="9525">
            <a:noFill/>
            <a:miter lim="800000"/>
            <a:headEnd/>
            <a:tailEnd/>
          </a:ln>
        </p:spPr>
        <p:txBody>
          <a:bodyPr wrap="none">
            <a:spAutoFit/>
          </a:bodyPr>
          <a:lstStyle/>
          <a:p>
            <a:r>
              <a:rPr lang="en-GB" baseline="0" dirty="0"/>
              <a:t> From: </a:t>
            </a:r>
            <a:r>
              <a:rPr lang="en-GB" baseline="0" dirty="0" err="1"/>
              <a:t>www.baddesigns.com</a:t>
            </a:r>
            <a:endParaRPr lang="en-GB" baseline="0" dirty="0"/>
          </a:p>
        </p:txBody>
      </p:sp>
      <p:sp>
        <p:nvSpPr>
          <p:cNvPr id="11" name="TextBox 10"/>
          <p:cNvSpPr txBox="1"/>
          <p:nvPr/>
        </p:nvSpPr>
        <p:spPr>
          <a:xfrm>
            <a:off x="228600" y="6581001"/>
            <a:ext cx="8534400" cy="276999"/>
          </a:xfrm>
          <a:prstGeom prst="rect">
            <a:avLst/>
          </a:prstGeom>
          <a:noFill/>
        </p:spPr>
        <p:txBody>
          <a:bodyPr wrap="square" rtlCol="0">
            <a:spAutoFit/>
          </a:bodyPr>
          <a:lstStyle/>
          <a:p>
            <a:pPr algn="r"/>
            <a:r>
              <a:rPr lang="en-CA" sz="1200" dirty="0" smtClean="0">
                <a:latin typeface="Courier New" pitchFamily="49" charset="0"/>
                <a:cs typeface="Courier New" pitchFamily="49" charset="0"/>
                <a:hlinkClick r:id="rId3"/>
              </a:rPr>
              <a:t>http://www.id-book.com</a:t>
            </a:r>
            <a:endParaRPr lang="en-CA" sz="1200"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Constraints</a:t>
            </a:r>
            <a:endParaRPr lang="en-CA" dirty="0"/>
          </a:p>
        </p:txBody>
      </p:sp>
      <p:sp>
        <p:nvSpPr>
          <p:cNvPr id="3" name="Content Placeholder 2"/>
          <p:cNvSpPr>
            <a:spLocks noGrp="1"/>
          </p:cNvSpPr>
          <p:nvPr>
            <p:ph sz="quarter" idx="1"/>
          </p:nvPr>
        </p:nvSpPr>
        <p:spPr>
          <a:xfrm>
            <a:off x="4038600" y="1600200"/>
            <a:ext cx="4191000" cy="4873752"/>
          </a:xfrm>
        </p:spPr>
        <p:txBody>
          <a:bodyPr>
            <a:normAutofit fontScale="92500"/>
          </a:bodyPr>
          <a:lstStyle/>
          <a:p>
            <a:r>
              <a:rPr lang="en-CA" dirty="0" smtClean="0"/>
              <a:t>(</a:t>
            </a:r>
            <a:r>
              <a:rPr lang="en-CA" dirty="0" err="1" smtClean="0"/>
              <a:t>i</a:t>
            </a:r>
            <a:r>
              <a:rPr lang="en-CA" dirty="0" smtClean="0"/>
              <a:t>) A provides direct adjacent mapping between icon and connector</a:t>
            </a:r>
          </a:p>
          <a:p>
            <a:endParaRPr lang="en-CA" dirty="0" smtClean="0"/>
          </a:p>
          <a:p>
            <a:r>
              <a:rPr lang="en-CA" dirty="0" smtClean="0"/>
              <a:t>(ii) B provides color coding to associate the connectors with the labels</a:t>
            </a:r>
          </a:p>
          <a:p>
            <a:endParaRPr lang="en-CA" dirty="0" smtClean="0"/>
          </a:p>
          <a:p>
            <a:r>
              <a:rPr lang="en-CA" dirty="0" smtClean="0"/>
              <a:t>What practical reasons may have forced the manufacturers to produce such a problematic design.</a:t>
            </a:r>
            <a:endParaRPr lang="en-CA"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12</a:t>
            </a:fld>
            <a:endParaRPr lang="en-US" dirty="0">
              <a:solidFill>
                <a:schemeClr val="bg1"/>
              </a:solidFill>
            </a:endParaRPr>
          </a:p>
        </p:txBody>
      </p:sp>
      <p:sp>
        <p:nvSpPr>
          <p:cNvPr id="5" name="Rectangle 4"/>
          <p:cNvSpPr>
            <a:spLocks noChangeArrowheads="1"/>
          </p:cNvSpPr>
          <p:nvPr/>
        </p:nvSpPr>
        <p:spPr bwMode="auto">
          <a:xfrm>
            <a:off x="457200" y="5867400"/>
            <a:ext cx="3773488" cy="457200"/>
          </a:xfrm>
          <a:prstGeom prst="rect">
            <a:avLst/>
          </a:prstGeom>
          <a:noFill/>
          <a:ln w="9525">
            <a:noFill/>
            <a:miter lim="800000"/>
            <a:headEnd/>
            <a:tailEnd/>
          </a:ln>
        </p:spPr>
        <p:txBody>
          <a:bodyPr wrap="none">
            <a:spAutoFit/>
          </a:bodyPr>
          <a:lstStyle/>
          <a:p>
            <a:r>
              <a:rPr lang="en-GB" baseline="0" dirty="0"/>
              <a:t> From: </a:t>
            </a:r>
            <a:r>
              <a:rPr lang="en-GB" baseline="0" dirty="0" err="1"/>
              <a:t>www.baddesigns.com</a:t>
            </a:r>
            <a:endParaRPr lang="en-GB" baseline="0" dirty="0"/>
          </a:p>
        </p:txBody>
      </p:sp>
      <p:pic>
        <p:nvPicPr>
          <p:cNvPr id="6" name="Picture 5"/>
          <p:cNvPicPr>
            <a:picLocks noChangeAspect="1" noChangeArrowheads="1"/>
          </p:cNvPicPr>
          <p:nvPr/>
        </p:nvPicPr>
        <p:blipFill>
          <a:blip r:embed="rId2" cstate="print"/>
          <a:srcRect/>
          <a:stretch>
            <a:fillRect/>
          </a:stretch>
        </p:blipFill>
        <p:spPr>
          <a:xfrm>
            <a:off x="1096963" y="1981200"/>
            <a:ext cx="1106487" cy="1524000"/>
          </a:xfrm>
          <a:prstGeom prst="rect">
            <a:avLst/>
          </a:prstGeom>
        </p:spPr>
      </p:pic>
      <p:pic>
        <p:nvPicPr>
          <p:cNvPr id="7" name="Picture 6"/>
          <p:cNvPicPr>
            <a:picLocks noChangeAspect="1" noChangeArrowheads="1"/>
          </p:cNvPicPr>
          <p:nvPr/>
        </p:nvPicPr>
        <p:blipFill>
          <a:blip r:embed="rId3" cstate="print"/>
          <a:srcRect/>
          <a:stretch>
            <a:fillRect/>
          </a:stretch>
        </p:blipFill>
        <p:spPr bwMode="auto">
          <a:xfrm>
            <a:off x="2590800" y="3505200"/>
            <a:ext cx="1231900" cy="2311400"/>
          </a:xfrm>
          <a:prstGeom prst="rect">
            <a:avLst/>
          </a:prstGeom>
          <a:noFill/>
          <a:ln w="9525">
            <a:noFill/>
            <a:miter lim="800000"/>
            <a:headEnd/>
            <a:tailEnd/>
          </a:ln>
        </p:spPr>
      </p:pic>
      <p:sp>
        <p:nvSpPr>
          <p:cNvPr id="9" name="TextBox 8"/>
          <p:cNvSpPr txBox="1"/>
          <p:nvPr/>
        </p:nvSpPr>
        <p:spPr>
          <a:xfrm>
            <a:off x="228600" y="6581001"/>
            <a:ext cx="8534400" cy="276999"/>
          </a:xfrm>
          <a:prstGeom prst="rect">
            <a:avLst/>
          </a:prstGeom>
          <a:noFill/>
        </p:spPr>
        <p:txBody>
          <a:bodyPr wrap="square" rtlCol="0">
            <a:spAutoFit/>
          </a:bodyPr>
          <a:lstStyle/>
          <a:p>
            <a:pPr algn="r"/>
            <a:r>
              <a:rPr lang="en-CA" sz="1200" dirty="0" smtClean="0">
                <a:latin typeface="Courier New" pitchFamily="49" charset="0"/>
                <a:cs typeface="Courier New" pitchFamily="49" charset="0"/>
                <a:hlinkClick r:id="rId4"/>
              </a:rPr>
              <a:t>http://www.id-book.com</a:t>
            </a:r>
            <a:endParaRPr lang="en-CA" sz="1200"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9881"/>
            <a:ext cx="7467600" cy="731838"/>
          </a:xfrm>
        </p:spPr>
        <p:txBody>
          <a:bodyPr/>
          <a:lstStyle/>
          <a:p>
            <a:r>
              <a:rPr lang="en-CA" dirty="0" smtClean="0"/>
              <a:t>Consistency</a:t>
            </a:r>
            <a:endParaRPr lang="en-CA" dirty="0"/>
          </a:p>
        </p:txBody>
      </p:sp>
      <p:sp>
        <p:nvSpPr>
          <p:cNvPr id="3" name="Content Placeholder 2"/>
          <p:cNvSpPr>
            <a:spLocks noGrp="1"/>
          </p:cNvSpPr>
          <p:nvPr>
            <p:ph sz="quarter" idx="1"/>
          </p:nvPr>
        </p:nvSpPr>
        <p:spPr>
          <a:xfrm>
            <a:off x="2971800" y="1447800"/>
            <a:ext cx="5562600" cy="4873752"/>
          </a:xfrm>
        </p:spPr>
        <p:txBody>
          <a:bodyPr>
            <a:normAutofit/>
          </a:bodyPr>
          <a:lstStyle/>
          <a:p>
            <a:r>
              <a:rPr lang="en-CA" dirty="0" smtClean="0"/>
              <a:t>Design interfaces to have similar operations and use similar elements for similar tasks</a:t>
            </a:r>
            <a:br>
              <a:rPr lang="en-CA" dirty="0" smtClean="0"/>
            </a:br>
            <a:r>
              <a:rPr lang="en-CA" dirty="0" smtClean="0"/>
              <a:t>For example:</a:t>
            </a:r>
          </a:p>
          <a:p>
            <a:pPr lvl="1"/>
            <a:r>
              <a:rPr lang="en-CA" dirty="0" smtClean="0"/>
              <a:t>The order of menus in applications: [File, Edit, View etc.]</a:t>
            </a:r>
          </a:p>
          <a:p>
            <a:pPr lvl="1"/>
            <a:r>
              <a:rPr lang="en-CA" dirty="0" smtClean="0"/>
              <a:t>The shortcut keys for editing</a:t>
            </a:r>
          </a:p>
          <a:p>
            <a:endParaRPr lang="en-CA" dirty="0" smtClean="0"/>
          </a:p>
          <a:p>
            <a:r>
              <a:rPr lang="en-CA" dirty="0" smtClean="0"/>
              <a:t>Main benefit is consistent interfaces are easier to learn and use</a:t>
            </a:r>
            <a:endParaRPr lang="en-CA"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13</a:t>
            </a:fld>
            <a:endParaRPr lang="en-US" dirty="0">
              <a:solidFill>
                <a:schemeClr val="bg1"/>
              </a:solidFill>
            </a:endParaRPr>
          </a:p>
        </p:txBody>
      </p:sp>
      <p:pic>
        <p:nvPicPr>
          <p:cNvPr id="5" name="Picture 3"/>
          <p:cNvPicPr>
            <a:picLocks noChangeAspect="1" noChangeArrowheads="1"/>
          </p:cNvPicPr>
          <p:nvPr/>
        </p:nvPicPr>
        <p:blipFill>
          <a:blip r:embed="rId2" cstate="print"/>
          <a:srcRect/>
          <a:stretch>
            <a:fillRect/>
          </a:stretch>
        </p:blipFill>
        <p:spPr bwMode="auto">
          <a:xfrm>
            <a:off x="304800" y="3352800"/>
            <a:ext cx="2536251" cy="3124200"/>
          </a:xfrm>
          <a:prstGeom prst="rect">
            <a:avLst/>
          </a:prstGeom>
          <a:noFill/>
          <a:ln w="9525">
            <a:noFill/>
            <a:miter lim="800000"/>
            <a:headEnd/>
            <a:tailEnd/>
          </a:ln>
        </p:spPr>
      </p:pic>
      <p:sp>
        <p:nvSpPr>
          <p:cNvPr id="6" name="Rectangle 5"/>
          <p:cNvSpPr/>
          <p:nvPr/>
        </p:nvSpPr>
        <p:spPr>
          <a:xfrm>
            <a:off x="1905000" y="3962400"/>
            <a:ext cx="685800" cy="1752600"/>
          </a:xfrm>
          <a:prstGeom prst="rect">
            <a:avLst/>
          </a:prstGeom>
          <a:noFill/>
          <a:ln w="57150">
            <a:solidFill>
              <a:srgbClr val="FE8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304800" y="3505200"/>
            <a:ext cx="1371600" cy="533400"/>
          </a:xfrm>
          <a:prstGeom prst="rect">
            <a:avLst/>
          </a:prstGeom>
          <a:noFill/>
          <a:ln w="57150">
            <a:solidFill>
              <a:srgbClr val="FE8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Arrow Connector 8"/>
          <p:cNvCxnSpPr/>
          <p:nvPr/>
        </p:nvCxnSpPr>
        <p:spPr>
          <a:xfrm flipH="1">
            <a:off x="1828800" y="3200400"/>
            <a:ext cx="1447800" cy="4572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2" name="Straight Arrow Connector 11"/>
          <p:cNvCxnSpPr/>
          <p:nvPr/>
        </p:nvCxnSpPr>
        <p:spPr>
          <a:xfrm flipH="1">
            <a:off x="2743200" y="4038600"/>
            <a:ext cx="1447800" cy="4572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690" y="44935"/>
            <a:ext cx="7467600" cy="531039"/>
          </a:xfrm>
        </p:spPr>
        <p:txBody>
          <a:bodyPr>
            <a:normAutofit fontScale="90000"/>
          </a:bodyPr>
          <a:lstStyle/>
          <a:p>
            <a:r>
              <a:rPr lang="en-CA" dirty="0" smtClean="0"/>
              <a:t>Internal and External Consistency</a:t>
            </a:r>
            <a:endParaRPr lang="en-CA" dirty="0"/>
          </a:p>
        </p:txBody>
      </p:sp>
      <p:sp>
        <p:nvSpPr>
          <p:cNvPr id="3" name="Content Placeholder 2"/>
          <p:cNvSpPr>
            <a:spLocks noGrp="1"/>
          </p:cNvSpPr>
          <p:nvPr>
            <p:ph sz="quarter" idx="1"/>
          </p:nvPr>
        </p:nvSpPr>
        <p:spPr>
          <a:xfrm>
            <a:off x="435690" y="836712"/>
            <a:ext cx="7952734" cy="4536504"/>
          </a:xfrm>
        </p:spPr>
        <p:txBody>
          <a:bodyPr>
            <a:normAutofit/>
          </a:bodyPr>
          <a:lstStyle/>
          <a:p>
            <a:r>
              <a:rPr lang="en-CA" b="1" dirty="0" smtClean="0"/>
              <a:t>Internal consistency</a:t>
            </a:r>
            <a:r>
              <a:rPr lang="en-CA" dirty="0" smtClean="0"/>
              <a:t> refers to designing operations to behave the same within an application</a:t>
            </a:r>
          </a:p>
          <a:p>
            <a:pPr lvl="1"/>
            <a:r>
              <a:rPr lang="en-CA" dirty="0" smtClean="0"/>
              <a:t>Same across functions of the application</a:t>
            </a:r>
          </a:p>
          <a:p>
            <a:pPr lvl="1"/>
            <a:r>
              <a:rPr lang="en-CA" dirty="0" smtClean="0"/>
              <a:t>Does not change with time.</a:t>
            </a:r>
            <a:br>
              <a:rPr lang="en-CA" dirty="0" smtClean="0"/>
            </a:br>
            <a:endParaRPr lang="en-CA" dirty="0" smtClean="0"/>
          </a:p>
          <a:p>
            <a:pPr lvl="1"/>
            <a:endParaRPr lang="en-CA" dirty="0" smtClean="0"/>
          </a:p>
          <a:p>
            <a:r>
              <a:rPr lang="en-CA" b="1" dirty="0" smtClean="0"/>
              <a:t>External consistency</a:t>
            </a:r>
            <a:r>
              <a:rPr lang="en-CA" dirty="0" smtClean="0"/>
              <a:t> refers to designing operations, interfaces, etc., to be the same across applications and devices</a:t>
            </a:r>
          </a:p>
          <a:p>
            <a:pPr lvl="1"/>
            <a:r>
              <a:rPr lang="en-CA" dirty="0" smtClean="0"/>
              <a:t>May be challenging if different designers are involved.</a:t>
            </a:r>
            <a:endParaRPr lang="en-CA"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14</a:t>
            </a:fld>
            <a:endParaRPr lang="en-US" dirty="0">
              <a:solidFill>
                <a:schemeClr val="bg1"/>
              </a:solidFill>
            </a:endParaRPr>
          </a:p>
        </p:txBody>
      </p:sp>
      <p:sp>
        <p:nvSpPr>
          <p:cNvPr id="7" name="TextBox 6"/>
          <p:cNvSpPr txBox="1"/>
          <p:nvPr/>
        </p:nvSpPr>
        <p:spPr>
          <a:xfrm>
            <a:off x="228600" y="6581001"/>
            <a:ext cx="8534400" cy="276999"/>
          </a:xfrm>
          <a:prstGeom prst="rect">
            <a:avLst/>
          </a:prstGeom>
          <a:noFill/>
        </p:spPr>
        <p:txBody>
          <a:bodyPr wrap="square" rtlCol="0">
            <a:spAutoFit/>
          </a:bodyPr>
          <a:lstStyle/>
          <a:p>
            <a:pPr algn="r"/>
            <a:r>
              <a:rPr lang="en-CA" sz="1200" dirty="0" smtClean="0">
                <a:latin typeface="Courier New" pitchFamily="49" charset="0"/>
                <a:cs typeface="Courier New" pitchFamily="49" charset="0"/>
                <a:hlinkClick r:id="rId2"/>
              </a:rPr>
              <a:t>http://www.id-book.com</a:t>
            </a:r>
            <a:endParaRPr lang="en-CA" sz="1200" dirty="0">
              <a:latin typeface="Courier New" pitchFamily="49" charset="0"/>
              <a:cs typeface="Courier New" pitchFamily="49"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112" y="4941478"/>
            <a:ext cx="3635688" cy="86347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0112" y="6012582"/>
            <a:ext cx="4127500" cy="568419"/>
          </a:xfrm>
          <a:prstGeom prst="rect">
            <a:avLst/>
          </a:prstGeom>
        </p:spPr>
      </p:pic>
      <p:sp>
        <p:nvSpPr>
          <p:cNvPr id="8" name="TextBox 7"/>
          <p:cNvSpPr txBox="1"/>
          <p:nvPr/>
        </p:nvSpPr>
        <p:spPr>
          <a:xfrm>
            <a:off x="4939163" y="5045947"/>
            <a:ext cx="3368230" cy="584775"/>
          </a:xfrm>
          <a:prstGeom prst="rect">
            <a:avLst/>
          </a:prstGeom>
          <a:noFill/>
        </p:spPr>
        <p:txBody>
          <a:bodyPr wrap="none" rtlCol="0">
            <a:spAutoFit/>
          </a:bodyPr>
          <a:lstStyle/>
          <a:p>
            <a:r>
              <a:rPr lang="en-US" dirty="0" smtClean="0"/>
              <a:t>Most users will understand these icons</a:t>
            </a:r>
          </a:p>
          <a:p>
            <a:r>
              <a:rPr lang="en-US" dirty="0" smtClean="0"/>
              <a:t>Since they have used them before</a:t>
            </a:r>
            <a:endParaRPr lang="en-US" dirty="0"/>
          </a:p>
        </p:txBody>
      </p:sp>
      <p:sp>
        <p:nvSpPr>
          <p:cNvPr id="9" name="TextBox 8"/>
          <p:cNvSpPr txBox="1"/>
          <p:nvPr/>
        </p:nvSpPr>
        <p:spPr>
          <a:xfrm>
            <a:off x="5488576" y="6085981"/>
            <a:ext cx="2492990" cy="338554"/>
          </a:xfrm>
          <a:prstGeom prst="rect">
            <a:avLst/>
          </a:prstGeom>
          <a:noFill/>
        </p:spPr>
        <p:txBody>
          <a:bodyPr wrap="none" rtlCol="0">
            <a:spAutoFit/>
          </a:bodyPr>
          <a:lstStyle/>
          <a:p>
            <a:r>
              <a:rPr lang="en-US" dirty="0" smtClean="0"/>
              <a:t>Most users will </a:t>
            </a:r>
            <a:r>
              <a:rPr lang="en-US" smtClean="0"/>
              <a:t>be confused</a:t>
            </a:r>
            <a:endParaRPr lang="en-US"/>
          </a:p>
        </p:txBody>
      </p:sp>
      <p:sp>
        <p:nvSpPr>
          <p:cNvPr id="10" name="Left Arrow 9"/>
          <p:cNvSpPr/>
          <p:nvPr/>
        </p:nvSpPr>
        <p:spPr>
          <a:xfrm>
            <a:off x="4562888" y="5271240"/>
            <a:ext cx="353514" cy="2691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a:off x="5135062" y="6183962"/>
            <a:ext cx="353514" cy="2691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7612" y="2058539"/>
            <a:ext cx="2548524" cy="1013299"/>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344" y="170899"/>
            <a:ext cx="7467600" cy="639762"/>
          </a:xfrm>
        </p:spPr>
        <p:txBody>
          <a:bodyPr/>
          <a:lstStyle/>
          <a:p>
            <a:r>
              <a:rPr lang="en-CA" dirty="0" smtClean="0"/>
              <a:t>External Consistency</a:t>
            </a:r>
            <a:endParaRPr lang="en-CA"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15</a:t>
            </a:fld>
            <a:endParaRPr lang="en-US" dirty="0">
              <a:solidFill>
                <a:schemeClr val="bg1"/>
              </a:solidFill>
            </a:endParaRPr>
          </a:p>
        </p:txBody>
      </p:sp>
      <p:pic>
        <p:nvPicPr>
          <p:cNvPr id="8194" name="Picture 2"/>
          <p:cNvPicPr>
            <a:picLocks noChangeAspect="1" noChangeArrowheads="1"/>
          </p:cNvPicPr>
          <p:nvPr/>
        </p:nvPicPr>
        <p:blipFill>
          <a:blip r:embed="rId2" cstate="print"/>
          <a:srcRect/>
          <a:stretch>
            <a:fillRect/>
          </a:stretch>
        </p:blipFill>
        <p:spPr bwMode="auto">
          <a:xfrm>
            <a:off x="5029200" y="2514600"/>
            <a:ext cx="3276600" cy="2457450"/>
          </a:xfrm>
          <a:prstGeom prst="rect">
            <a:avLst/>
          </a:prstGeom>
          <a:noFill/>
          <a:ln w="9525">
            <a:noFill/>
            <a:miter lim="800000"/>
            <a:headEnd/>
            <a:tailEnd/>
          </a:ln>
        </p:spPr>
      </p:pic>
      <p:sp>
        <p:nvSpPr>
          <p:cNvPr id="7" name="Rectangle 4"/>
          <p:cNvSpPr>
            <a:spLocks noChangeArrowheads="1"/>
          </p:cNvSpPr>
          <p:nvPr/>
        </p:nvSpPr>
        <p:spPr bwMode="auto">
          <a:xfrm>
            <a:off x="838200" y="1752600"/>
            <a:ext cx="533400" cy="533400"/>
          </a:xfrm>
          <a:prstGeom prst="rect">
            <a:avLst/>
          </a:prstGeom>
          <a:noFill/>
          <a:ln w="9525">
            <a:solidFill>
              <a:schemeClr val="tx1"/>
            </a:solidFill>
            <a:miter lim="800000"/>
            <a:headEnd/>
            <a:tailEnd/>
          </a:ln>
        </p:spPr>
        <p:txBody>
          <a:bodyPr wrap="none" anchor="ctr"/>
          <a:lstStyle/>
          <a:p>
            <a:endParaRPr lang="en-CA"/>
          </a:p>
        </p:txBody>
      </p:sp>
      <p:sp>
        <p:nvSpPr>
          <p:cNvPr id="8" name="Rectangle 5"/>
          <p:cNvSpPr>
            <a:spLocks noChangeArrowheads="1"/>
          </p:cNvSpPr>
          <p:nvPr/>
        </p:nvSpPr>
        <p:spPr bwMode="auto">
          <a:xfrm>
            <a:off x="1371600" y="1752600"/>
            <a:ext cx="533400" cy="533400"/>
          </a:xfrm>
          <a:prstGeom prst="rect">
            <a:avLst/>
          </a:prstGeom>
          <a:noFill/>
          <a:ln w="9525">
            <a:solidFill>
              <a:schemeClr val="tx1"/>
            </a:solidFill>
            <a:miter lim="800000"/>
            <a:headEnd/>
            <a:tailEnd/>
          </a:ln>
        </p:spPr>
        <p:txBody>
          <a:bodyPr wrap="none" anchor="ctr"/>
          <a:lstStyle/>
          <a:p>
            <a:endParaRPr lang="en-CA"/>
          </a:p>
        </p:txBody>
      </p:sp>
      <p:sp>
        <p:nvSpPr>
          <p:cNvPr id="9" name="Rectangle 6"/>
          <p:cNvSpPr>
            <a:spLocks noChangeArrowheads="1"/>
          </p:cNvSpPr>
          <p:nvPr/>
        </p:nvSpPr>
        <p:spPr bwMode="auto">
          <a:xfrm>
            <a:off x="1905000" y="1752600"/>
            <a:ext cx="533400" cy="533400"/>
          </a:xfrm>
          <a:prstGeom prst="rect">
            <a:avLst/>
          </a:prstGeom>
          <a:noFill/>
          <a:ln w="9525">
            <a:solidFill>
              <a:schemeClr val="tx1"/>
            </a:solidFill>
            <a:miter lim="800000"/>
            <a:headEnd/>
            <a:tailEnd/>
          </a:ln>
        </p:spPr>
        <p:txBody>
          <a:bodyPr wrap="none" anchor="ctr"/>
          <a:lstStyle/>
          <a:p>
            <a:endParaRPr lang="en-CA"/>
          </a:p>
        </p:txBody>
      </p:sp>
      <p:sp>
        <p:nvSpPr>
          <p:cNvPr id="10" name="Rectangle 7"/>
          <p:cNvSpPr>
            <a:spLocks noChangeArrowheads="1"/>
          </p:cNvSpPr>
          <p:nvPr/>
        </p:nvSpPr>
        <p:spPr bwMode="auto">
          <a:xfrm>
            <a:off x="838200" y="2286000"/>
            <a:ext cx="533400" cy="533400"/>
          </a:xfrm>
          <a:prstGeom prst="rect">
            <a:avLst/>
          </a:prstGeom>
          <a:noFill/>
          <a:ln w="9525">
            <a:solidFill>
              <a:schemeClr val="tx1"/>
            </a:solidFill>
            <a:miter lim="800000"/>
            <a:headEnd/>
            <a:tailEnd/>
          </a:ln>
        </p:spPr>
        <p:txBody>
          <a:bodyPr wrap="none" anchor="ctr"/>
          <a:lstStyle/>
          <a:p>
            <a:endParaRPr lang="en-CA"/>
          </a:p>
        </p:txBody>
      </p:sp>
      <p:sp>
        <p:nvSpPr>
          <p:cNvPr id="11" name="Rectangle 8"/>
          <p:cNvSpPr>
            <a:spLocks noChangeArrowheads="1"/>
          </p:cNvSpPr>
          <p:nvPr/>
        </p:nvSpPr>
        <p:spPr bwMode="auto">
          <a:xfrm>
            <a:off x="1371600" y="2286000"/>
            <a:ext cx="533400" cy="533400"/>
          </a:xfrm>
          <a:prstGeom prst="rect">
            <a:avLst/>
          </a:prstGeom>
          <a:noFill/>
          <a:ln w="9525">
            <a:solidFill>
              <a:schemeClr val="tx1"/>
            </a:solidFill>
            <a:miter lim="800000"/>
            <a:headEnd/>
            <a:tailEnd/>
          </a:ln>
        </p:spPr>
        <p:txBody>
          <a:bodyPr wrap="none" anchor="ctr"/>
          <a:lstStyle/>
          <a:p>
            <a:endParaRPr lang="en-CA"/>
          </a:p>
        </p:txBody>
      </p:sp>
      <p:sp>
        <p:nvSpPr>
          <p:cNvPr id="12" name="Rectangle 9"/>
          <p:cNvSpPr>
            <a:spLocks noChangeArrowheads="1"/>
          </p:cNvSpPr>
          <p:nvPr/>
        </p:nvSpPr>
        <p:spPr bwMode="auto">
          <a:xfrm>
            <a:off x="1905000" y="2286000"/>
            <a:ext cx="533400" cy="533400"/>
          </a:xfrm>
          <a:prstGeom prst="rect">
            <a:avLst/>
          </a:prstGeom>
          <a:noFill/>
          <a:ln w="9525">
            <a:solidFill>
              <a:schemeClr val="tx1"/>
            </a:solidFill>
            <a:miter lim="800000"/>
            <a:headEnd/>
            <a:tailEnd/>
          </a:ln>
        </p:spPr>
        <p:txBody>
          <a:bodyPr wrap="none" anchor="ctr"/>
          <a:lstStyle/>
          <a:p>
            <a:endParaRPr lang="en-CA"/>
          </a:p>
        </p:txBody>
      </p:sp>
      <p:sp>
        <p:nvSpPr>
          <p:cNvPr id="13" name="Rectangle 10"/>
          <p:cNvSpPr>
            <a:spLocks noChangeArrowheads="1"/>
          </p:cNvSpPr>
          <p:nvPr/>
        </p:nvSpPr>
        <p:spPr bwMode="auto">
          <a:xfrm>
            <a:off x="838200" y="2819400"/>
            <a:ext cx="533400" cy="533400"/>
          </a:xfrm>
          <a:prstGeom prst="rect">
            <a:avLst/>
          </a:prstGeom>
          <a:noFill/>
          <a:ln w="9525">
            <a:solidFill>
              <a:schemeClr val="tx1"/>
            </a:solidFill>
            <a:miter lim="800000"/>
            <a:headEnd/>
            <a:tailEnd/>
          </a:ln>
        </p:spPr>
        <p:txBody>
          <a:bodyPr wrap="none" anchor="ctr"/>
          <a:lstStyle/>
          <a:p>
            <a:endParaRPr lang="en-CA"/>
          </a:p>
        </p:txBody>
      </p:sp>
      <p:sp>
        <p:nvSpPr>
          <p:cNvPr id="14" name="Rectangle 11"/>
          <p:cNvSpPr>
            <a:spLocks noChangeArrowheads="1"/>
          </p:cNvSpPr>
          <p:nvPr/>
        </p:nvSpPr>
        <p:spPr bwMode="auto">
          <a:xfrm>
            <a:off x="1371600" y="2819400"/>
            <a:ext cx="533400" cy="533400"/>
          </a:xfrm>
          <a:prstGeom prst="rect">
            <a:avLst/>
          </a:prstGeom>
          <a:noFill/>
          <a:ln w="9525">
            <a:solidFill>
              <a:schemeClr val="tx1"/>
            </a:solidFill>
            <a:miter lim="800000"/>
            <a:headEnd/>
            <a:tailEnd/>
          </a:ln>
        </p:spPr>
        <p:txBody>
          <a:bodyPr wrap="none" anchor="ctr"/>
          <a:lstStyle/>
          <a:p>
            <a:endParaRPr lang="en-CA"/>
          </a:p>
        </p:txBody>
      </p:sp>
      <p:sp>
        <p:nvSpPr>
          <p:cNvPr id="15" name="Rectangle 12"/>
          <p:cNvSpPr>
            <a:spLocks noChangeArrowheads="1"/>
          </p:cNvSpPr>
          <p:nvPr/>
        </p:nvSpPr>
        <p:spPr bwMode="auto">
          <a:xfrm>
            <a:off x="1905000" y="2819400"/>
            <a:ext cx="533400" cy="533400"/>
          </a:xfrm>
          <a:prstGeom prst="rect">
            <a:avLst/>
          </a:prstGeom>
          <a:noFill/>
          <a:ln w="9525">
            <a:solidFill>
              <a:schemeClr val="tx1"/>
            </a:solidFill>
            <a:miter lim="800000"/>
            <a:headEnd/>
            <a:tailEnd/>
          </a:ln>
        </p:spPr>
        <p:txBody>
          <a:bodyPr wrap="none" anchor="ctr"/>
          <a:lstStyle/>
          <a:p>
            <a:endParaRPr lang="en-CA"/>
          </a:p>
        </p:txBody>
      </p:sp>
      <p:sp>
        <p:nvSpPr>
          <p:cNvPr id="16" name="Rectangle 13"/>
          <p:cNvSpPr>
            <a:spLocks noChangeArrowheads="1"/>
          </p:cNvSpPr>
          <p:nvPr/>
        </p:nvSpPr>
        <p:spPr bwMode="auto">
          <a:xfrm>
            <a:off x="974725" y="4708525"/>
            <a:ext cx="533400" cy="533400"/>
          </a:xfrm>
          <a:prstGeom prst="rect">
            <a:avLst/>
          </a:prstGeom>
          <a:noFill/>
          <a:ln w="9525">
            <a:solidFill>
              <a:schemeClr val="tx1"/>
            </a:solidFill>
            <a:miter lim="800000"/>
            <a:headEnd/>
            <a:tailEnd/>
          </a:ln>
        </p:spPr>
        <p:txBody>
          <a:bodyPr wrap="none" anchor="ctr"/>
          <a:lstStyle/>
          <a:p>
            <a:endParaRPr lang="en-CA"/>
          </a:p>
        </p:txBody>
      </p:sp>
      <p:sp>
        <p:nvSpPr>
          <p:cNvPr id="17" name="Rectangle 14"/>
          <p:cNvSpPr>
            <a:spLocks noChangeArrowheads="1"/>
          </p:cNvSpPr>
          <p:nvPr/>
        </p:nvSpPr>
        <p:spPr bwMode="auto">
          <a:xfrm>
            <a:off x="1508125" y="4708525"/>
            <a:ext cx="533400" cy="533400"/>
          </a:xfrm>
          <a:prstGeom prst="rect">
            <a:avLst/>
          </a:prstGeom>
          <a:noFill/>
          <a:ln w="9525">
            <a:solidFill>
              <a:schemeClr val="tx1"/>
            </a:solidFill>
            <a:miter lim="800000"/>
            <a:headEnd/>
            <a:tailEnd/>
          </a:ln>
        </p:spPr>
        <p:txBody>
          <a:bodyPr wrap="none" anchor="ctr"/>
          <a:lstStyle/>
          <a:p>
            <a:endParaRPr lang="en-CA"/>
          </a:p>
        </p:txBody>
      </p:sp>
      <p:sp>
        <p:nvSpPr>
          <p:cNvPr id="18" name="Rectangle 15"/>
          <p:cNvSpPr>
            <a:spLocks noChangeArrowheads="1"/>
          </p:cNvSpPr>
          <p:nvPr/>
        </p:nvSpPr>
        <p:spPr bwMode="auto">
          <a:xfrm>
            <a:off x="2041525" y="4708525"/>
            <a:ext cx="533400" cy="533400"/>
          </a:xfrm>
          <a:prstGeom prst="rect">
            <a:avLst/>
          </a:prstGeom>
          <a:noFill/>
          <a:ln w="9525">
            <a:solidFill>
              <a:schemeClr val="tx1"/>
            </a:solidFill>
            <a:miter lim="800000"/>
            <a:headEnd/>
            <a:tailEnd/>
          </a:ln>
        </p:spPr>
        <p:txBody>
          <a:bodyPr wrap="none" anchor="ctr"/>
          <a:lstStyle/>
          <a:p>
            <a:endParaRPr lang="en-CA"/>
          </a:p>
        </p:txBody>
      </p:sp>
      <p:sp>
        <p:nvSpPr>
          <p:cNvPr id="19" name="Rectangle 16"/>
          <p:cNvSpPr>
            <a:spLocks noChangeArrowheads="1"/>
          </p:cNvSpPr>
          <p:nvPr/>
        </p:nvSpPr>
        <p:spPr bwMode="auto">
          <a:xfrm>
            <a:off x="974725" y="5241925"/>
            <a:ext cx="533400" cy="533400"/>
          </a:xfrm>
          <a:prstGeom prst="rect">
            <a:avLst/>
          </a:prstGeom>
          <a:noFill/>
          <a:ln w="9525">
            <a:solidFill>
              <a:schemeClr val="tx1"/>
            </a:solidFill>
            <a:miter lim="800000"/>
            <a:headEnd/>
            <a:tailEnd/>
          </a:ln>
        </p:spPr>
        <p:txBody>
          <a:bodyPr wrap="none" anchor="ctr"/>
          <a:lstStyle/>
          <a:p>
            <a:endParaRPr lang="en-CA"/>
          </a:p>
        </p:txBody>
      </p:sp>
      <p:sp>
        <p:nvSpPr>
          <p:cNvPr id="20" name="Rectangle 17"/>
          <p:cNvSpPr>
            <a:spLocks noChangeArrowheads="1"/>
          </p:cNvSpPr>
          <p:nvPr/>
        </p:nvSpPr>
        <p:spPr bwMode="auto">
          <a:xfrm>
            <a:off x="1508125" y="5241925"/>
            <a:ext cx="533400" cy="533400"/>
          </a:xfrm>
          <a:prstGeom prst="rect">
            <a:avLst/>
          </a:prstGeom>
          <a:noFill/>
          <a:ln w="9525">
            <a:solidFill>
              <a:schemeClr val="tx1"/>
            </a:solidFill>
            <a:miter lim="800000"/>
            <a:headEnd/>
            <a:tailEnd/>
          </a:ln>
        </p:spPr>
        <p:txBody>
          <a:bodyPr wrap="none" anchor="ctr"/>
          <a:lstStyle/>
          <a:p>
            <a:endParaRPr lang="en-CA"/>
          </a:p>
        </p:txBody>
      </p:sp>
      <p:sp>
        <p:nvSpPr>
          <p:cNvPr id="21" name="Rectangle 18"/>
          <p:cNvSpPr>
            <a:spLocks noChangeArrowheads="1"/>
          </p:cNvSpPr>
          <p:nvPr/>
        </p:nvSpPr>
        <p:spPr bwMode="auto">
          <a:xfrm>
            <a:off x="2041525" y="5241925"/>
            <a:ext cx="533400" cy="533400"/>
          </a:xfrm>
          <a:prstGeom prst="rect">
            <a:avLst/>
          </a:prstGeom>
          <a:noFill/>
          <a:ln w="9525">
            <a:solidFill>
              <a:schemeClr val="tx1"/>
            </a:solidFill>
            <a:miter lim="800000"/>
            <a:headEnd/>
            <a:tailEnd/>
          </a:ln>
        </p:spPr>
        <p:txBody>
          <a:bodyPr wrap="none" anchor="ctr"/>
          <a:lstStyle/>
          <a:p>
            <a:endParaRPr lang="en-CA"/>
          </a:p>
        </p:txBody>
      </p:sp>
      <p:sp>
        <p:nvSpPr>
          <p:cNvPr id="22" name="Rectangle 19"/>
          <p:cNvSpPr>
            <a:spLocks noChangeArrowheads="1"/>
          </p:cNvSpPr>
          <p:nvPr/>
        </p:nvSpPr>
        <p:spPr bwMode="auto">
          <a:xfrm>
            <a:off x="974725" y="5775325"/>
            <a:ext cx="533400" cy="533400"/>
          </a:xfrm>
          <a:prstGeom prst="rect">
            <a:avLst/>
          </a:prstGeom>
          <a:noFill/>
          <a:ln w="9525">
            <a:solidFill>
              <a:schemeClr val="tx1"/>
            </a:solidFill>
            <a:miter lim="800000"/>
            <a:headEnd/>
            <a:tailEnd/>
          </a:ln>
        </p:spPr>
        <p:txBody>
          <a:bodyPr wrap="none" anchor="ctr"/>
          <a:lstStyle/>
          <a:p>
            <a:endParaRPr lang="en-CA"/>
          </a:p>
        </p:txBody>
      </p:sp>
      <p:sp>
        <p:nvSpPr>
          <p:cNvPr id="23" name="Rectangle 20"/>
          <p:cNvSpPr>
            <a:spLocks noChangeArrowheads="1"/>
          </p:cNvSpPr>
          <p:nvPr/>
        </p:nvSpPr>
        <p:spPr bwMode="auto">
          <a:xfrm>
            <a:off x="1508125" y="5775325"/>
            <a:ext cx="533400" cy="533400"/>
          </a:xfrm>
          <a:prstGeom prst="rect">
            <a:avLst/>
          </a:prstGeom>
          <a:noFill/>
          <a:ln w="9525">
            <a:solidFill>
              <a:schemeClr val="tx1"/>
            </a:solidFill>
            <a:miter lim="800000"/>
            <a:headEnd/>
            <a:tailEnd/>
          </a:ln>
        </p:spPr>
        <p:txBody>
          <a:bodyPr wrap="none" anchor="ctr"/>
          <a:lstStyle/>
          <a:p>
            <a:endParaRPr lang="en-CA"/>
          </a:p>
        </p:txBody>
      </p:sp>
      <p:sp>
        <p:nvSpPr>
          <p:cNvPr id="24" name="Rectangle 21"/>
          <p:cNvSpPr>
            <a:spLocks noChangeArrowheads="1"/>
          </p:cNvSpPr>
          <p:nvPr/>
        </p:nvSpPr>
        <p:spPr bwMode="auto">
          <a:xfrm>
            <a:off x="2041525" y="5775325"/>
            <a:ext cx="533400" cy="533400"/>
          </a:xfrm>
          <a:prstGeom prst="rect">
            <a:avLst/>
          </a:prstGeom>
          <a:noFill/>
          <a:ln w="9525">
            <a:solidFill>
              <a:schemeClr val="tx1"/>
            </a:solidFill>
            <a:miter lim="800000"/>
            <a:headEnd/>
            <a:tailEnd/>
          </a:ln>
        </p:spPr>
        <p:txBody>
          <a:bodyPr wrap="none" anchor="ctr"/>
          <a:lstStyle/>
          <a:p>
            <a:endParaRPr lang="en-CA"/>
          </a:p>
        </p:txBody>
      </p:sp>
      <p:sp>
        <p:nvSpPr>
          <p:cNvPr id="25" name="Text Box 22"/>
          <p:cNvSpPr txBox="1">
            <a:spLocks noChangeArrowheads="1"/>
          </p:cNvSpPr>
          <p:nvPr/>
        </p:nvSpPr>
        <p:spPr bwMode="auto">
          <a:xfrm>
            <a:off x="974725" y="1812925"/>
            <a:ext cx="336550" cy="457200"/>
          </a:xfrm>
          <a:prstGeom prst="rect">
            <a:avLst/>
          </a:prstGeom>
          <a:noFill/>
          <a:ln w="9525">
            <a:noFill/>
            <a:miter lim="800000"/>
            <a:headEnd/>
            <a:tailEnd/>
          </a:ln>
        </p:spPr>
        <p:txBody>
          <a:bodyPr wrap="none">
            <a:spAutoFit/>
          </a:bodyPr>
          <a:lstStyle/>
          <a:p>
            <a:r>
              <a:rPr lang="en-GB" baseline="0"/>
              <a:t>1</a:t>
            </a:r>
          </a:p>
        </p:txBody>
      </p:sp>
      <p:sp>
        <p:nvSpPr>
          <p:cNvPr id="26" name="Text Box 23"/>
          <p:cNvSpPr txBox="1">
            <a:spLocks noChangeArrowheads="1"/>
          </p:cNvSpPr>
          <p:nvPr/>
        </p:nvSpPr>
        <p:spPr bwMode="auto">
          <a:xfrm>
            <a:off x="1508125" y="1812925"/>
            <a:ext cx="336550" cy="457200"/>
          </a:xfrm>
          <a:prstGeom prst="rect">
            <a:avLst/>
          </a:prstGeom>
          <a:noFill/>
          <a:ln w="9525">
            <a:noFill/>
            <a:miter lim="800000"/>
            <a:headEnd/>
            <a:tailEnd/>
          </a:ln>
        </p:spPr>
        <p:txBody>
          <a:bodyPr wrap="none">
            <a:spAutoFit/>
          </a:bodyPr>
          <a:lstStyle/>
          <a:p>
            <a:r>
              <a:rPr lang="en-GB" baseline="0"/>
              <a:t>2</a:t>
            </a:r>
          </a:p>
        </p:txBody>
      </p:sp>
      <p:sp>
        <p:nvSpPr>
          <p:cNvPr id="27" name="Text Box 24"/>
          <p:cNvSpPr txBox="1">
            <a:spLocks noChangeArrowheads="1"/>
          </p:cNvSpPr>
          <p:nvPr/>
        </p:nvSpPr>
        <p:spPr bwMode="auto">
          <a:xfrm>
            <a:off x="1981200" y="1828800"/>
            <a:ext cx="336550" cy="457200"/>
          </a:xfrm>
          <a:prstGeom prst="rect">
            <a:avLst/>
          </a:prstGeom>
          <a:noFill/>
          <a:ln w="9525">
            <a:noFill/>
            <a:miter lim="800000"/>
            <a:headEnd/>
            <a:tailEnd/>
          </a:ln>
        </p:spPr>
        <p:txBody>
          <a:bodyPr wrap="none">
            <a:spAutoFit/>
          </a:bodyPr>
          <a:lstStyle/>
          <a:p>
            <a:r>
              <a:rPr lang="en-GB" baseline="0"/>
              <a:t>3</a:t>
            </a:r>
          </a:p>
        </p:txBody>
      </p:sp>
      <p:sp>
        <p:nvSpPr>
          <p:cNvPr id="28" name="Text Box 25"/>
          <p:cNvSpPr txBox="1">
            <a:spLocks noChangeArrowheads="1"/>
          </p:cNvSpPr>
          <p:nvPr/>
        </p:nvSpPr>
        <p:spPr bwMode="auto">
          <a:xfrm>
            <a:off x="974725" y="2270125"/>
            <a:ext cx="336550" cy="457200"/>
          </a:xfrm>
          <a:prstGeom prst="rect">
            <a:avLst/>
          </a:prstGeom>
          <a:noFill/>
          <a:ln w="9525">
            <a:noFill/>
            <a:miter lim="800000"/>
            <a:headEnd/>
            <a:tailEnd/>
          </a:ln>
        </p:spPr>
        <p:txBody>
          <a:bodyPr wrap="none">
            <a:spAutoFit/>
          </a:bodyPr>
          <a:lstStyle/>
          <a:p>
            <a:r>
              <a:rPr lang="en-GB" baseline="0"/>
              <a:t>4</a:t>
            </a:r>
          </a:p>
        </p:txBody>
      </p:sp>
      <p:sp>
        <p:nvSpPr>
          <p:cNvPr id="29" name="Text Box 26"/>
          <p:cNvSpPr txBox="1">
            <a:spLocks noChangeArrowheads="1"/>
          </p:cNvSpPr>
          <p:nvPr/>
        </p:nvSpPr>
        <p:spPr bwMode="auto">
          <a:xfrm>
            <a:off x="1508125" y="2270125"/>
            <a:ext cx="336550" cy="457200"/>
          </a:xfrm>
          <a:prstGeom prst="rect">
            <a:avLst/>
          </a:prstGeom>
          <a:noFill/>
          <a:ln w="9525">
            <a:noFill/>
            <a:miter lim="800000"/>
            <a:headEnd/>
            <a:tailEnd/>
          </a:ln>
        </p:spPr>
        <p:txBody>
          <a:bodyPr wrap="none">
            <a:spAutoFit/>
          </a:bodyPr>
          <a:lstStyle/>
          <a:p>
            <a:r>
              <a:rPr lang="en-GB" baseline="0" dirty="0"/>
              <a:t>5</a:t>
            </a:r>
          </a:p>
        </p:txBody>
      </p:sp>
      <p:sp>
        <p:nvSpPr>
          <p:cNvPr id="30" name="Text Box 27"/>
          <p:cNvSpPr txBox="1">
            <a:spLocks noChangeArrowheads="1"/>
          </p:cNvSpPr>
          <p:nvPr/>
        </p:nvSpPr>
        <p:spPr bwMode="auto">
          <a:xfrm>
            <a:off x="2041525" y="2270125"/>
            <a:ext cx="336550" cy="457200"/>
          </a:xfrm>
          <a:prstGeom prst="rect">
            <a:avLst/>
          </a:prstGeom>
          <a:noFill/>
          <a:ln w="9525">
            <a:noFill/>
            <a:miter lim="800000"/>
            <a:headEnd/>
            <a:tailEnd/>
          </a:ln>
        </p:spPr>
        <p:txBody>
          <a:bodyPr wrap="none">
            <a:spAutoFit/>
          </a:bodyPr>
          <a:lstStyle/>
          <a:p>
            <a:r>
              <a:rPr lang="en-GB" baseline="0"/>
              <a:t>6</a:t>
            </a:r>
          </a:p>
        </p:txBody>
      </p:sp>
      <p:sp>
        <p:nvSpPr>
          <p:cNvPr id="31" name="Text Box 28"/>
          <p:cNvSpPr txBox="1">
            <a:spLocks noChangeArrowheads="1"/>
          </p:cNvSpPr>
          <p:nvPr/>
        </p:nvSpPr>
        <p:spPr bwMode="auto">
          <a:xfrm>
            <a:off x="914400" y="2895600"/>
            <a:ext cx="336550" cy="457200"/>
          </a:xfrm>
          <a:prstGeom prst="rect">
            <a:avLst/>
          </a:prstGeom>
          <a:noFill/>
          <a:ln w="9525">
            <a:noFill/>
            <a:miter lim="800000"/>
            <a:headEnd/>
            <a:tailEnd/>
          </a:ln>
        </p:spPr>
        <p:txBody>
          <a:bodyPr wrap="none">
            <a:spAutoFit/>
          </a:bodyPr>
          <a:lstStyle/>
          <a:p>
            <a:r>
              <a:rPr lang="en-GB" baseline="0"/>
              <a:t>7</a:t>
            </a:r>
          </a:p>
        </p:txBody>
      </p:sp>
      <p:sp>
        <p:nvSpPr>
          <p:cNvPr id="32" name="Text Box 29"/>
          <p:cNvSpPr txBox="1">
            <a:spLocks noChangeArrowheads="1"/>
          </p:cNvSpPr>
          <p:nvPr/>
        </p:nvSpPr>
        <p:spPr bwMode="auto">
          <a:xfrm>
            <a:off x="1508125" y="2879725"/>
            <a:ext cx="336550" cy="457200"/>
          </a:xfrm>
          <a:prstGeom prst="rect">
            <a:avLst/>
          </a:prstGeom>
          <a:noFill/>
          <a:ln w="9525">
            <a:noFill/>
            <a:miter lim="800000"/>
            <a:headEnd/>
            <a:tailEnd/>
          </a:ln>
        </p:spPr>
        <p:txBody>
          <a:bodyPr wrap="none">
            <a:spAutoFit/>
          </a:bodyPr>
          <a:lstStyle/>
          <a:p>
            <a:r>
              <a:rPr lang="en-GB" baseline="0"/>
              <a:t>8</a:t>
            </a:r>
          </a:p>
        </p:txBody>
      </p:sp>
      <p:sp>
        <p:nvSpPr>
          <p:cNvPr id="33" name="Text Box 30"/>
          <p:cNvSpPr txBox="1">
            <a:spLocks noChangeArrowheads="1"/>
          </p:cNvSpPr>
          <p:nvPr/>
        </p:nvSpPr>
        <p:spPr bwMode="auto">
          <a:xfrm>
            <a:off x="2117725" y="2879725"/>
            <a:ext cx="336550" cy="457200"/>
          </a:xfrm>
          <a:prstGeom prst="rect">
            <a:avLst/>
          </a:prstGeom>
          <a:noFill/>
          <a:ln w="9525">
            <a:noFill/>
            <a:miter lim="800000"/>
            <a:headEnd/>
            <a:tailEnd/>
          </a:ln>
        </p:spPr>
        <p:txBody>
          <a:bodyPr wrap="none">
            <a:spAutoFit/>
          </a:bodyPr>
          <a:lstStyle/>
          <a:p>
            <a:r>
              <a:rPr lang="en-GB" baseline="0" dirty="0"/>
              <a:t>9</a:t>
            </a:r>
          </a:p>
        </p:txBody>
      </p:sp>
      <p:sp>
        <p:nvSpPr>
          <p:cNvPr id="34" name="Text Box 31"/>
          <p:cNvSpPr txBox="1">
            <a:spLocks noChangeArrowheads="1"/>
          </p:cNvSpPr>
          <p:nvPr/>
        </p:nvSpPr>
        <p:spPr bwMode="auto">
          <a:xfrm>
            <a:off x="1050925" y="4784725"/>
            <a:ext cx="336550" cy="457200"/>
          </a:xfrm>
          <a:prstGeom prst="rect">
            <a:avLst/>
          </a:prstGeom>
          <a:noFill/>
          <a:ln w="9525">
            <a:noFill/>
            <a:miter lim="800000"/>
            <a:headEnd/>
            <a:tailEnd/>
          </a:ln>
        </p:spPr>
        <p:txBody>
          <a:bodyPr wrap="none">
            <a:spAutoFit/>
          </a:bodyPr>
          <a:lstStyle/>
          <a:p>
            <a:r>
              <a:rPr lang="en-GB" baseline="0"/>
              <a:t>7</a:t>
            </a:r>
          </a:p>
        </p:txBody>
      </p:sp>
      <p:sp>
        <p:nvSpPr>
          <p:cNvPr id="35" name="Text Box 32"/>
          <p:cNvSpPr txBox="1">
            <a:spLocks noChangeArrowheads="1"/>
          </p:cNvSpPr>
          <p:nvPr/>
        </p:nvSpPr>
        <p:spPr bwMode="auto">
          <a:xfrm>
            <a:off x="1644650" y="4768850"/>
            <a:ext cx="336550" cy="457200"/>
          </a:xfrm>
          <a:prstGeom prst="rect">
            <a:avLst/>
          </a:prstGeom>
          <a:noFill/>
          <a:ln w="9525">
            <a:noFill/>
            <a:miter lim="800000"/>
            <a:headEnd/>
            <a:tailEnd/>
          </a:ln>
        </p:spPr>
        <p:txBody>
          <a:bodyPr wrap="none">
            <a:spAutoFit/>
          </a:bodyPr>
          <a:lstStyle/>
          <a:p>
            <a:r>
              <a:rPr lang="en-GB" baseline="0"/>
              <a:t>8</a:t>
            </a:r>
          </a:p>
        </p:txBody>
      </p:sp>
      <p:sp>
        <p:nvSpPr>
          <p:cNvPr id="36" name="Text Box 33"/>
          <p:cNvSpPr txBox="1">
            <a:spLocks noChangeArrowheads="1"/>
          </p:cNvSpPr>
          <p:nvPr/>
        </p:nvSpPr>
        <p:spPr bwMode="auto">
          <a:xfrm>
            <a:off x="2254250" y="4768850"/>
            <a:ext cx="336550" cy="457200"/>
          </a:xfrm>
          <a:prstGeom prst="rect">
            <a:avLst/>
          </a:prstGeom>
          <a:noFill/>
          <a:ln w="9525">
            <a:noFill/>
            <a:miter lim="800000"/>
            <a:headEnd/>
            <a:tailEnd/>
          </a:ln>
        </p:spPr>
        <p:txBody>
          <a:bodyPr wrap="none">
            <a:spAutoFit/>
          </a:bodyPr>
          <a:lstStyle/>
          <a:p>
            <a:r>
              <a:rPr lang="en-GB" baseline="0"/>
              <a:t>9</a:t>
            </a:r>
          </a:p>
        </p:txBody>
      </p:sp>
      <p:sp>
        <p:nvSpPr>
          <p:cNvPr id="37" name="Text Box 34"/>
          <p:cNvSpPr txBox="1">
            <a:spLocks noChangeArrowheads="1"/>
          </p:cNvSpPr>
          <p:nvPr/>
        </p:nvSpPr>
        <p:spPr bwMode="auto">
          <a:xfrm>
            <a:off x="1127125" y="5851525"/>
            <a:ext cx="336550" cy="457200"/>
          </a:xfrm>
          <a:prstGeom prst="rect">
            <a:avLst/>
          </a:prstGeom>
          <a:noFill/>
          <a:ln w="9525">
            <a:noFill/>
            <a:miter lim="800000"/>
            <a:headEnd/>
            <a:tailEnd/>
          </a:ln>
        </p:spPr>
        <p:txBody>
          <a:bodyPr wrap="none">
            <a:spAutoFit/>
          </a:bodyPr>
          <a:lstStyle/>
          <a:p>
            <a:r>
              <a:rPr lang="en-GB" baseline="0"/>
              <a:t>1</a:t>
            </a:r>
          </a:p>
        </p:txBody>
      </p:sp>
      <p:sp>
        <p:nvSpPr>
          <p:cNvPr id="38" name="Text Box 35"/>
          <p:cNvSpPr txBox="1">
            <a:spLocks noChangeArrowheads="1"/>
          </p:cNvSpPr>
          <p:nvPr/>
        </p:nvSpPr>
        <p:spPr bwMode="auto">
          <a:xfrm>
            <a:off x="1660525" y="5851525"/>
            <a:ext cx="336550" cy="457200"/>
          </a:xfrm>
          <a:prstGeom prst="rect">
            <a:avLst/>
          </a:prstGeom>
          <a:noFill/>
          <a:ln w="9525">
            <a:noFill/>
            <a:miter lim="800000"/>
            <a:headEnd/>
            <a:tailEnd/>
          </a:ln>
        </p:spPr>
        <p:txBody>
          <a:bodyPr wrap="none">
            <a:spAutoFit/>
          </a:bodyPr>
          <a:lstStyle/>
          <a:p>
            <a:r>
              <a:rPr lang="en-GB" baseline="0"/>
              <a:t>2</a:t>
            </a:r>
          </a:p>
        </p:txBody>
      </p:sp>
      <p:sp>
        <p:nvSpPr>
          <p:cNvPr id="39" name="Text Box 36"/>
          <p:cNvSpPr txBox="1">
            <a:spLocks noChangeArrowheads="1"/>
          </p:cNvSpPr>
          <p:nvPr/>
        </p:nvSpPr>
        <p:spPr bwMode="auto">
          <a:xfrm>
            <a:off x="2133600" y="5867400"/>
            <a:ext cx="336550" cy="457200"/>
          </a:xfrm>
          <a:prstGeom prst="rect">
            <a:avLst/>
          </a:prstGeom>
          <a:noFill/>
          <a:ln w="9525">
            <a:noFill/>
            <a:miter lim="800000"/>
            <a:headEnd/>
            <a:tailEnd/>
          </a:ln>
        </p:spPr>
        <p:txBody>
          <a:bodyPr wrap="none">
            <a:spAutoFit/>
          </a:bodyPr>
          <a:lstStyle/>
          <a:p>
            <a:r>
              <a:rPr lang="en-GB" baseline="0"/>
              <a:t>3</a:t>
            </a:r>
          </a:p>
        </p:txBody>
      </p:sp>
      <p:sp>
        <p:nvSpPr>
          <p:cNvPr id="40" name="Text Box 37"/>
          <p:cNvSpPr txBox="1">
            <a:spLocks noChangeArrowheads="1"/>
          </p:cNvSpPr>
          <p:nvPr/>
        </p:nvSpPr>
        <p:spPr bwMode="auto">
          <a:xfrm>
            <a:off x="1127125" y="5318125"/>
            <a:ext cx="336550" cy="457200"/>
          </a:xfrm>
          <a:prstGeom prst="rect">
            <a:avLst/>
          </a:prstGeom>
          <a:noFill/>
          <a:ln w="9525">
            <a:noFill/>
            <a:miter lim="800000"/>
            <a:headEnd/>
            <a:tailEnd/>
          </a:ln>
        </p:spPr>
        <p:txBody>
          <a:bodyPr wrap="none">
            <a:spAutoFit/>
          </a:bodyPr>
          <a:lstStyle/>
          <a:p>
            <a:r>
              <a:rPr lang="en-GB" baseline="0"/>
              <a:t>4</a:t>
            </a:r>
          </a:p>
        </p:txBody>
      </p:sp>
      <p:sp>
        <p:nvSpPr>
          <p:cNvPr id="41" name="Text Box 38"/>
          <p:cNvSpPr txBox="1">
            <a:spLocks noChangeArrowheads="1"/>
          </p:cNvSpPr>
          <p:nvPr/>
        </p:nvSpPr>
        <p:spPr bwMode="auto">
          <a:xfrm>
            <a:off x="1660525" y="5318125"/>
            <a:ext cx="336550" cy="457200"/>
          </a:xfrm>
          <a:prstGeom prst="rect">
            <a:avLst/>
          </a:prstGeom>
          <a:noFill/>
          <a:ln w="9525">
            <a:noFill/>
            <a:miter lim="800000"/>
            <a:headEnd/>
            <a:tailEnd/>
          </a:ln>
        </p:spPr>
        <p:txBody>
          <a:bodyPr wrap="none">
            <a:spAutoFit/>
          </a:bodyPr>
          <a:lstStyle/>
          <a:p>
            <a:r>
              <a:rPr lang="en-GB" baseline="0"/>
              <a:t>5</a:t>
            </a:r>
          </a:p>
        </p:txBody>
      </p:sp>
      <p:sp>
        <p:nvSpPr>
          <p:cNvPr id="42" name="Text Box 39"/>
          <p:cNvSpPr txBox="1">
            <a:spLocks noChangeArrowheads="1"/>
          </p:cNvSpPr>
          <p:nvPr/>
        </p:nvSpPr>
        <p:spPr bwMode="auto">
          <a:xfrm>
            <a:off x="2193925" y="5318125"/>
            <a:ext cx="336550" cy="457200"/>
          </a:xfrm>
          <a:prstGeom prst="rect">
            <a:avLst/>
          </a:prstGeom>
          <a:noFill/>
          <a:ln w="9525">
            <a:noFill/>
            <a:miter lim="800000"/>
            <a:headEnd/>
            <a:tailEnd/>
          </a:ln>
        </p:spPr>
        <p:txBody>
          <a:bodyPr wrap="none">
            <a:spAutoFit/>
          </a:bodyPr>
          <a:lstStyle/>
          <a:p>
            <a:r>
              <a:rPr lang="en-GB" baseline="0"/>
              <a:t>6</a:t>
            </a:r>
          </a:p>
        </p:txBody>
      </p:sp>
      <p:sp>
        <p:nvSpPr>
          <p:cNvPr id="43" name="Rectangle 40"/>
          <p:cNvSpPr>
            <a:spLocks noChangeArrowheads="1"/>
          </p:cNvSpPr>
          <p:nvPr/>
        </p:nvSpPr>
        <p:spPr bwMode="auto">
          <a:xfrm>
            <a:off x="1371600" y="3352800"/>
            <a:ext cx="533400" cy="457200"/>
          </a:xfrm>
          <a:prstGeom prst="rect">
            <a:avLst/>
          </a:prstGeom>
          <a:noFill/>
          <a:ln w="9525">
            <a:solidFill>
              <a:schemeClr val="tx1"/>
            </a:solidFill>
            <a:miter lim="800000"/>
            <a:headEnd/>
            <a:tailEnd/>
          </a:ln>
        </p:spPr>
        <p:txBody>
          <a:bodyPr wrap="none" anchor="ctr"/>
          <a:lstStyle/>
          <a:p>
            <a:endParaRPr lang="en-CA"/>
          </a:p>
        </p:txBody>
      </p:sp>
      <p:sp>
        <p:nvSpPr>
          <p:cNvPr id="44" name="Text Box 41"/>
          <p:cNvSpPr txBox="1">
            <a:spLocks noChangeArrowheads="1"/>
          </p:cNvSpPr>
          <p:nvPr/>
        </p:nvSpPr>
        <p:spPr bwMode="auto">
          <a:xfrm>
            <a:off x="1524000" y="3429000"/>
            <a:ext cx="336550" cy="457200"/>
          </a:xfrm>
          <a:prstGeom prst="rect">
            <a:avLst/>
          </a:prstGeom>
          <a:noFill/>
          <a:ln w="9525">
            <a:noFill/>
            <a:miter lim="800000"/>
            <a:headEnd/>
            <a:tailEnd/>
          </a:ln>
        </p:spPr>
        <p:txBody>
          <a:bodyPr wrap="none">
            <a:spAutoFit/>
          </a:bodyPr>
          <a:lstStyle/>
          <a:p>
            <a:r>
              <a:rPr lang="en-GB" baseline="0" dirty="0"/>
              <a:t>0</a:t>
            </a:r>
          </a:p>
        </p:txBody>
      </p:sp>
      <p:sp>
        <p:nvSpPr>
          <p:cNvPr id="45" name="Rectangle 42"/>
          <p:cNvSpPr>
            <a:spLocks noChangeArrowheads="1"/>
          </p:cNvSpPr>
          <p:nvPr/>
        </p:nvSpPr>
        <p:spPr bwMode="auto">
          <a:xfrm>
            <a:off x="974725" y="6308725"/>
            <a:ext cx="533400" cy="381000"/>
          </a:xfrm>
          <a:prstGeom prst="rect">
            <a:avLst/>
          </a:prstGeom>
          <a:noFill/>
          <a:ln w="9525">
            <a:solidFill>
              <a:schemeClr val="tx1"/>
            </a:solidFill>
            <a:miter lim="800000"/>
            <a:headEnd/>
            <a:tailEnd/>
          </a:ln>
        </p:spPr>
        <p:txBody>
          <a:bodyPr wrap="none" anchor="ctr"/>
          <a:lstStyle/>
          <a:p>
            <a:endParaRPr lang="en-CA"/>
          </a:p>
        </p:txBody>
      </p:sp>
      <p:sp>
        <p:nvSpPr>
          <p:cNvPr id="46" name="Text Box 43"/>
          <p:cNvSpPr txBox="1">
            <a:spLocks noChangeArrowheads="1"/>
          </p:cNvSpPr>
          <p:nvPr/>
        </p:nvSpPr>
        <p:spPr bwMode="auto">
          <a:xfrm>
            <a:off x="1111250" y="6292850"/>
            <a:ext cx="336550" cy="457200"/>
          </a:xfrm>
          <a:prstGeom prst="rect">
            <a:avLst/>
          </a:prstGeom>
          <a:noFill/>
          <a:ln w="9525">
            <a:noFill/>
            <a:miter lim="800000"/>
            <a:headEnd/>
            <a:tailEnd/>
          </a:ln>
        </p:spPr>
        <p:txBody>
          <a:bodyPr wrap="none">
            <a:spAutoFit/>
          </a:bodyPr>
          <a:lstStyle/>
          <a:p>
            <a:r>
              <a:rPr lang="en-GB" baseline="0"/>
              <a:t>0</a:t>
            </a:r>
          </a:p>
        </p:txBody>
      </p:sp>
      <p:sp>
        <p:nvSpPr>
          <p:cNvPr id="47" name="Text Box 44"/>
          <p:cNvSpPr txBox="1">
            <a:spLocks noChangeArrowheads="1"/>
          </p:cNvSpPr>
          <p:nvPr/>
        </p:nvSpPr>
        <p:spPr bwMode="auto">
          <a:xfrm>
            <a:off x="228600" y="778529"/>
            <a:ext cx="1276311" cy="369332"/>
          </a:xfrm>
          <a:prstGeom prst="rect">
            <a:avLst/>
          </a:prstGeom>
          <a:noFill/>
          <a:ln w="9525">
            <a:noFill/>
            <a:miter lim="800000"/>
            <a:headEnd/>
            <a:tailEnd/>
          </a:ln>
        </p:spPr>
        <p:txBody>
          <a:bodyPr wrap="none">
            <a:spAutoFit/>
          </a:bodyPr>
          <a:lstStyle/>
          <a:p>
            <a:r>
              <a:rPr lang="en-GB" b="1" baseline="0" dirty="0" smtClean="0"/>
              <a:t>Key pads</a:t>
            </a:r>
            <a:endParaRPr lang="en-GB" b="1" baseline="0" dirty="0"/>
          </a:p>
        </p:txBody>
      </p:sp>
      <p:sp>
        <p:nvSpPr>
          <p:cNvPr id="48" name="Text Box 45"/>
          <p:cNvSpPr txBox="1">
            <a:spLocks noChangeArrowheads="1"/>
          </p:cNvSpPr>
          <p:nvPr/>
        </p:nvSpPr>
        <p:spPr bwMode="auto">
          <a:xfrm>
            <a:off x="517525" y="4175125"/>
            <a:ext cx="184150" cy="457200"/>
          </a:xfrm>
          <a:prstGeom prst="rect">
            <a:avLst/>
          </a:prstGeom>
          <a:noFill/>
          <a:ln w="9525">
            <a:noFill/>
            <a:miter lim="800000"/>
            <a:headEnd/>
            <a:tailEnd/>
          </a:ln>
        </p:spPr>
        <p:txBody>
          <a:bodyPr wrap="none">
            <a:spAutoFit/>
          </a:bodyPr>
          <a:lstStyle/>
          <a:p>
            <a:endParaRPr lang="en-GB" baseline="0"/>
          </a:p>
        </p:txBody>
      </p:sp>
      <p:sp>
        <p:nvSpPr>
          <p:cNvPr id="49" name="Text Box 46"/>
          <p:cNvSpPr txBox="1">
            <a:spLocks noChangeArrowheads="1"/>
          </p:cNvSpPr>
          <p:nvPr/>
        </p:nvSpPr>
        <p:spPr bwMode="auto">
          <a:xfrm>
            <a:off x="282575" y="4101387"/>
            <a:ext cx="4343400" cy="461665"/>
          </a:xfrm>
          <a:prstGeom prst="rect">
            <a:avLst/>
          </a:prstGeom>
          <a:noFill/>
          <a:ln w="9525">
            <a:noFill/>
            <a:miter lim="800000"/>
            <a:headEnd/>
            <a:tailEnd/>
          </a:ln>
        </p:spPr>
        <p:txBody>
          <a:bodyPr wrap="square">
            <a:spAutoFit/>
          </a:bodyPr>
          <a:lstStyle/>
          <a:p>
            <a:r>
              <a:rPr lang="en-GB" baseline="0" dirty="0"/>
              <a:t>(b) calculators</a:t>
            </a:r>
            <a:r>
              <a:rPr lang="en-GB" baseline="0"/>
              <a:t>, </a:t>
            </a:r>
            <a:r>
              <a:rPr lang="en-GB" baseline="0" smtClean="0"/>
              <a:t>computer keypads</a:t>
            </a:r>
            <a:endParaRPr lang="en-GB" baseline="0" dirty="0"/>
          </a:p>
        </p:txBody>
      </p:sp>
      <p:sp>
        <p:nvSpPr>
          <p:cNvPr id="50" name="Text Box 44"/>
          <p:cNvSpPr txBox="1">
            <a:spLocks noChangeArrowheads="1"/>
          </p:cNvSpPr>
          <p:nvPr/>
        </p:nvSpPr>
        <p:spPr bwMode="auto">
          <a:xfrm>
            <a:off x="282575" y="1276061"/>
            <a:ext cx="3519488" cy="457200"/>
          </a:xfrm>
          <a:prstGeom prst="rect">
            <a:avLst/>
          </a:prstGeom>
          <a:noFill/>
          <a:ln w="9525">
            <a:noFill/>
            <a:miter lim="800000"/>
            <a:headEnd/>
            <a:tailEnd/>
          </a:ln>
        </p:spPr>
        <p:txBody>
          <a:bodyPr wrap="none">
            <a:spAutoFit/>
          </a:bodyPr>
          <a:lstStyle/>
          <a:p>
            <a:r>
              <a:rPr lang="en-GB" baseline="0" dirty="0"/>
              <a:t>(a) phones, remote controls</a:t>
            </a:r>
          </a:p>
        </p:txBody>
      </p:sp>
      <p:sp>
        <p:nvSpPr>
          <p:cNvPr id="51" name="Text Box 44"/>
          <p:cNvSpPr txBox="1">
            <a:spLocks noChangeArrowheads="1"/>
          </p:cNvSpPr>
          <p:nvPr/>
        </p:nvSpPr>
        <p:spPr bwMode="auto">
          <a:xfrm>
            <a:off x="4953000" y="1981200"/>
            <a:ext cx="1539204" cy="369332"/>
          </a:xfrm>
          <a:prstGeom prst="rect">
            <a:avLst/>
          </a:prstGeom>
          <a:noFill/>
          <a:ln w="9525">
            <a:noFill/>
            <a:miter lim="800000"/>
            <a:headEnd/>
            <a:tailEnd/>
          </a:ln>
        </p:spPr>
        <p:txBody>
          <a:bodyPr wrap="none">
            <a:spAutoFit/>
          </a:bodyPr>
          <a:lstStyle/>
          <a:p>
            <a:r>
              <a:rPr lang="en-GB" b="1" baseline="0" dirty="0" smtClean="0"/>
              <a:t>Car pedals!</a:t>
            </a:r>
            <a:endParaRPr lang="en-GB" b="1" baseline="0" dirty="0"/>
          </a:p>
        </p:txBody>
      </p:sp>
      <p:sp>
        <p:nvSpPr>
          <p:cNvPr id="52" name="TextBox 51"/>
          <p:cNvSpPr txBox="1"/>
          <p:nvPr/>
        </p:nvSpPr>
        <p:spPr>
          <a:xfrm>
            <a:off x="228600" y="6581001"/>
            <a:ext cx="8534400" cy="276999"/>
          </a:xfrm>
          <a:prstGeom prst="rect">
            <a:avLst/>
          </a:prstGeom>
          <a:noFill/>
        </p:spPr>
        <p:txBody>
          <a:bodyPr wrap="square" rtlCol="0">
            <a:spAutoFit/>
          </a:bodyPr>
          <a:lstStyle/>
          <a:p>
            <a:pPr algn="r"/>
            <a:r>
              <a:rPr lang="en-CA" sz="1200" dirty="0" smtClean="0">
                <a:latin typeface="Courier New" pitchFamily="49" charset="0"/>
                <a:cs typeface="Courier New" pitchFamily="49" charset="0"/>
                <a:hlinkClick r:id="rId3"/>
              </a:rPr>
              <a:t>http://www.id-book.com</a:t>
            </a:r>
            <a:endParaRPr lang="en-CA" sz="1200"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6156176" y="2767154"/>
            <a:ext cx="2502902" cy="3809362"/>
          </a:xfrm>
          <a:prstGeom prst="rect">
            <a:avLst/>
          </a:prstGeom>
          <a:noFill/>
          <a:ln w="9525">
            <a:noFill/>
            <a:miter lim="800000"/>
            <a:headEnd/>
            <a:tailEnd/>
          </a:ln>
        </p:spPr>
      </p:pic>
      <p:sp>
        <p:nvSpPr>
          <p:cNvPr id="2" name="Title 1"/>
          <p:cNvSpPr>
            <a:spLocks noGrp="1"/>
          </p:cNvSpPr>
          <p:nvPr>
            <p:ph type="title"/>
          </p:nvPr>
        </p:nvSpPr>
        <p:spPr>
          <a:xfrm>
            <a:off x="586119" y="137346"/>
            <a:ext cx="4419600" cy="724942"/>
          </a:xfrm>
        </p:spPr>
        <p:txBody>
          <a:bodyPr/>
          <a:lstStyle/>
          <a:p>
            <a:r>
              <a:rPr lang="en-CA" dirty="0" smtClean="0"/>
              <a:t>Use of Affordances</a:t>
            </a:r>
            <a:endParaRPr lang="en-CA" dirty="0"/>
          </a:p>
        </p:txBody>
      </p:sp>
      <p:sp>
        <p:nvSpPr>
          <p:cNvPr id="3" name="Content Placeholder 2"/>
          <p:cNvSpPr>
            <a:spLocks noGrp="1"/>
          </p:cNvSpPr>
          <p:nvPr>
            <p:ph sz="quarter" idx="1"/>
          </p:nvPr>
        </p:nvSpPr>
        <p:spPr>
          <a:xfrm>
            <a:off x="107504" y="1124744"/>
            <a:ext cx="6646574" cy="5029200"/>
          </a:xfrm>
        </p:spPr>
        <p:txBody>
          <a:bodyPr>
            <a:normAutofit fontScale="92500" lnSpcReduction="10000"/>
          </a:bodyPr>
          <a:lstStyle/>
          <a:p>
            <a:r>
              <a:rPr lang="en-CA" dirty="0" smtClean="0"/>
              <a:t>Refers to an attribute of an object                            that allows people to know how to                      use it.</a:t>
            </a:r>
          </a:p>
          <a:p>
            <a:pPr lvl="1"/>
            <a:r>
              <a:rPr lang="en-CA" dirty="0" smtClean="0"/>
              <a:t>e.g. a mouse button invites pushing,                                      a door handle affords pulling</a:t>
            </a:r>
          </a:p>
          <a:p>
            <a:r>
              <a:rPr lang="en-CA" dirty="0" smtClean="0"/>
              <a:t>Norman (1988) used the term to discuss         the design of everyday objects</a:t>
            </a:r>
          </a:p>
          <a:p>
            <a:r>
              <a:rPr lang="en-CA" dirty="0"/>
              <a:t>H</a:t>
            </a:r>
            <a:r>
              <a:rPr lang="en-CA" dirty="0" smtClean="0"/>
              <a:t>as since been popularised in interaction design to discuss how to design interface objects</a:t>
            </a:r>
          </a:p>
          <a:p>
            <a:pPr lvl="1"/>
            <a:r>
              <a:rPr lang="en-CA" dirty="0" smtClean="0"/>
              <a:t>e.g. scrollbars to afford moving up and down,       icons to afford clicking on </a:t>
            </a:r>
          </a:p>
          <a:p>
            <a:r>
              <a:rPr lang="en-CA" b="1" dirty="0" smtClean="0"/>
              <a:t>Real</a:t>
            </a:r>
            <a:r>
              <a:rPr lang="en-CA" dirty="0" smtClean="0"/>
              <a:t> vs. </a:t>
            </a:r>
            <a:r>
              <a:rPr lang="en-CA" b="1" dirty="0" smtClean="0"/>
              <a:t>perceived</a:t>
            </a:r>
            <a:r>
              <a:rPr lang="en-CA" dirty="0" smtClean="0"/>
              <a:t> affordances</a:t>
            </a:r>
          </a:p>
          <a:p>
            <a:r>
              <a:rPr lang="en-CA" dirty="0" smtClean="0"/>
              <a:t>Related to the </a:t>
            </a:r>
            <a:r>
              <a:rPr lang="en-CA" b="1" dirty="0" smtClean="0"/>
              <a:t>ecological theory of perception </a:t>
            </a:r>
            <a:r>
              <a:rPr lang="en-CA" dirty="0" smtClean="0"/>
              <a:t>(more later)</a:t>
            </a:r>
            <a:endParaRPr lang="en-CA"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16</a:t>
            </a:fld>
            <a:endParaRPr lang="en-US" dirty="0">
              <a:solidFill>
                <a:schemeClr val="bg1"/>
              </a:solidFill>
            </a:endParaRPr>
          </a:p>
        </p:txBody>
      </p:sp>
      <p:sp>
        <p:nvSpPr>
          <p:cNvPr id="7" name="TextBox 6"/>
          <p:cNvSpPr txBox="1"/>
          <p:nvPr/>
        </p:nvSpPr>
        <p:spPr>
          <a:xfrm>
            <a:off x="228600" y="6581001"/>
            <a:ext cx="8534400" cy="276999"/>
          </a:xfrm>
          <a:prstGeom prst="rect">
            <a:avLst/>
          </a:prstGeom>
          <a:noFill/>
        </p:spPr>
        <p:txBody>
          <a:bodyPr wrap="square" rtlCol="0">
            <a:spAutoFit/>
          </a:bodyPr>
          <a:lstStyle/>
          <a:p>
            <a:pPr algn="r"/>
            <a:r>
              <a:rPr lang="en-CA" sz="1200" dirty="0" smtClean="0">
                <a:latin typeface="Courier New" pitchFamily="49" charset="0"/>
                <a:cs typeface="Courier New" pitchFamily="49" charset="0"/>
                <a:hlinkClick r:id="rId3"/>
              </a:rPr>
              <a:t>http://www.id-book.com</a:t>
            </a:r>
            <a:endParaRPr lang="en-CA" sz="1200" dirty="0">
              <a:latin typeface="Courier New" pitchFamily="49" charset="0"/>
              <a:cs typeface="Courier New" pitchFamily="49" charset="0"/>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5026" y="24036"/>
            <a:ext cx="3139735" cy="2684884"/>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816" y="157995"/>
            <a:ext cx="7696200" cy="942757"/>
          </a:xfrm>
        </p:spPr>
        <p:txBody>
          <a:bodyPr/>
          <a:lstStyle/>
          <a:p>
            <a:r>
              <a:rPr lang="en-CA" dirty="0" smtClean="0"/>
              <a:t>Affordance Examples</a:t>
            </a:r>
            <a:endParaRPr lang="en-CA"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17</a:t>
            </a:fld>
            <a:endParaRPr lang="en-US" dirty="0">
              <a:solidFill>
                <a:schemeClr val="bg1"/>
              </a:solidFill>
            </a:endParaRPr>
          </a:p>
        </p:txBody>
      </p:sp>
      <p:pic>
        <p:nvPicPr>
          <p:cNvPr id="10242" name="Picture 2"/>
          <p:cNvPicPr>
            <a:picLocks noGrp="1" noChangeAspect="1" noChangeArrowheads="1"/>
          </p:cNvPicPr>
          <p:nvPr>
            <p:ph sz="quarter" idx="1"/>
          </p:nvPr>
        </p:nvPicPr>
        <p:blipFill>
          <a:blip r:embed="rId3" cstate="print"/>
          <a:srcRect/>
          <a:stretch>
            <a:fillRect/>
          </a:stretch>
        </p:blipFill>
        <p:spPr bwMode="auto">
          <a:xfrm>
            <a:off x="5943601" y="1524000"/>
            <a:ext cx="2667000" cy="1828800"/>
          </a:xfrm>
          <a:prstGeom prst="rect">
            <a:avLst/>
          </a:prstGeom>
          <a:noFill/>
          <a:ln w="9525">
            <a:noFill/>
            <a:miter lim="800000"/>
            <a:headEnd/>
            <a:tailEnd/>
          </a:ln>
        </p:spPr>
      </p:pic>
      <p:pic>
        <p:nvPicPr>
          <p:cNvPr id="10243" name="Picture 3"/>
          <p:cNvPicPr>
            <a:picLocks noChangeAspect="1" noChangeArrowheads="1"/>
          </p:cNvPicPr>
          <p:nvPr/>
        </p:nvPicPr>
        <p:blipFill>
          <a:blip r:embed="rId4" cstate="print"/>
          <a:srcRect/>
          <a:stretch>
            <a:fillRect/>
          </a:stretch>
        </p:blipFill>
        <p:spPr bwMode="auto">
          <a:xfrm>
            <a:off x="3657600" y="1752600"/>
            <a:ext cx="1371600" cy="1371600"/>
          </a:xfrm>
          <a:prstGeom prst="rect">
            <a:avLst/>
          </a:prstGeom>
          <a:noFill/>
          <a:ln w="9525">
            <a:noFill/>
            <a:miter lim="800000"/>
            <a:headEnd/>
            <a:tailEnd/>
          </a:ln>
        </p:spPr>
      </p:pic>
      <p:sp>
        <p:nvSpPr>
          <p:cNvPr id="7" name="TextBox 6"/>
          <p:cNvSpPr txBox="1"/>
          <p:nvPr/>
        </p:nvSpPr>
        <p:spPr>
          <a:xfrm>
            <a:off x="4724400" y="2133600"/>
            <a:ext cx="1268296" cy="523220"/>
          </a:xfrm>
          <a:prstGeom prst="rect">
            <a:avLst/>
          </a:prstGeom>
          <a:noFill/>
        </p:spPr>
        <p:txBody>
          <a:bodyPr wrap="none" rtlCol="0">
            <a:spAutoFit/>
          </a:bodyPr>
          <a:lstStyle/>
          <a:p>
            <a:r>
              <a:rPr lang="en-CA" sz="2800" dirty="0" smtClean="0"/>
              <a:t>versus</a:t>
            </a:r>
            <a:endParaRPr lang="en-CA" sz="2800" dirty="0"/>
          </a:p>
        </p:txBody>
      </p:sp>
      <p:pic>
        <p:nvPicPr>
          <p:cNvPr id="10244" name="Picture 4"/>
          <p:cNvPicPr>
            <a:picLocks noChangeAspect="1" noChangeArrowheads="1"/>
          </p:cNvPicPr>
          <p:nvPr/>
        </p:nvPicPr>
        <p:blipFill>
          <a:blip r:embed="rId5" cstate="print"/>
          <a:srcRect/>
          <a:stretch>
            <a:fillRect/>
          </a:stretch>
        </p:blipFill>
        <p:spPr bwMode="auto">
          <a:xfrm>
            <a:off x="1752600" y="3962400"/>
            <a:ext cx="5105400" cy="2381250"/>
          </a:xfrm>
          <a:prstGeom prst="rect">
            <a:avLst/>
          </a:prstGeom>
          <a:noFill/>
          <a:ln w="9525">
            <a:noFill/>
            <a:miter lim="800000"/>
            <a:headEnd/>
            <a:tailEnd/>
          </a:ln>
        </p:spPr>
      </p:pic>
      <p:sp>
        <p:nvSpPr>
          <p:cNvPr id="9" name="TextBox 8"/>
          <p:cNvSpPr txBox="1"/>
          <p:nvPr/>
        </p:nvSpPr>
        <p:spPr>
          <a:xfrm>
            <a:off x="7086600" y="4038600"/>
            <a:ext cx="1495666" cy="584775"/>
          </a:xfrm>
          <a:prstGeom prst="rect">
            <a:avLst/>
          </a:prstGeom>
          <a:noFill/>
          <a:ln w="38100">
            <a:solidFill>
              <a:srgbClr val="FE8637"/>
            </a:solidFill>
          </a:ln>
        </p:spPr>
        <p:txBody>
          <a:bodyPr wrap="none" rtlCol="0">
            <a:spAutoFit/>
          </a:bodyPr>
          <a:lstStyle/>
          <a:p>
            <a:r>
              <a:rPr lang="en-CA" dirty="0" smtClean="0"/>
              <a:t>Affords editing </a:t>
            </a:r>
          </a:p>
          <a:p>
            <a:r>
              <a:rPr lang="en-CA" dirty="0" smtClean="0"/>
              <a:t>(engraved)</a:t>
            </a:r>
            <a:endParaRPr lang="en-CA" dirty="0"/>
          </a:p>
        </p:txBody>
      </p:sp>
      <p:sp>
        <p:nvSpPr>
          <p:cNvPr id="10" name="TextBox 9"/>
          <p:cNvSpPr txBox="1"/>
          <p:nvPr/>
        </p:nvSpPr>
        <p:spPr>
          <a:xfrm>
            <a:off x="228600" y="6324600"/>
            <a:ext cx="2582502" cy="338554"/>
          </a:xfrm>
          <a:prstGeom prst="rect">
            <a:avLst/>
          </a:prstGeom>
          <a:noFill/>
          <a:ln w="38100">
            <a:solidFill>
              <a:srgbClr val="FE8637"/>
            </a:solidFill>
          </a:ln>
        </p:spPr>
        <p:txBody>
          <a:bodyPr wrap="none" rtlCol="0">
            <a:spAutoFit/>
          </a:bodyPr>
          <a:lstStyle/>
          <a:p>
            <a:r>
              <a:rPr lang="en-CA" dirty="0" smtClean="0"/>
              <a:t>Does </a:t>
            </a:r>
            <a:r>
              <a:rPr lang="en-CA" b="1" dirty="0" smtClean="0"/>
              <a:t>not</a:t>
            </a:r>
            <a:r>
              <a:rPr lang="en-CA" dirty="0" smtClean="0"/>
              <a:t> afford editing (flat)</a:t>
            </a:r>
            <a:endParaRPr lang="en-CA" dirty="0"/>
          </a:p>
        </p:txBody>
      </p:sp>
      <p:cxnSp>
        <p:nvCxnSpPr>
          <p:cNvPr id="12" name="Straight Arrow Connector 11"/>
          <p:cNvCxnSpPr/>
          <p:nvPr/>
        </p:nvCxnSpPr>
        <p:spPr>
          <a:xfrm flipV="1">
            <a:off x="1447800" y="4953000"/>
            <a:ext cx="533400" cy="10668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3" name="Straight Arrow Connector 12"/>
          <p:cNvCxnSpPr/>
          <p:nvPr/>
        </p:nvCxnSpPr>
        <p:spPr>
          <a:xfrm flipV="1">
            <a:off x="1447800" y="5715000"/>
            <a:ext cx="533400" cy="4572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7" name="Straight Arrow Connector 16"/>
          <p:cNvCxnSpPr>
            <a:stCxn id="9" idx="1"/>
          </p:cNvCxnSpPr>
          <p:nvPr/>
        </p:nvCxnSpPr>
        <p:spPr>
          <a:xfrm flipH="1">
            <a:off x="6324600" y="4330988"/>
            <a:ext cx="762000" cy="31721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8" name="Straight Arrow Connector 17"/>
          <p:cNvCxnSpPr>
            <a:stCxn id="9" idx="2"/>
          </p:cNvCxnSpPr>
          <p:nvPr/>
        </p:nvCxnSpPr>
        <p:spPr>
          <a:xfrm flipH="1">
            <a:off x="6934200" y="4623375"/>
            <a:ext cx="900233" cy="63442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pic>
        <p:nvPicPr>
          <p:cNvPr id="10245" name="Picture 5"/>
          <p:cNvPicPr>
            <a:picLocks noChangeAspect="1" noChangeArrowheads="1"/>
          </p:cNvPicPr>
          <p:nvPr/>
        </p:nvPicPr>
        <p:blipFill>
          <a:blip r:embed="rId6" cstate="print"/>
          <a:srcRect/>
          <a:stretch>
            <a:fillRect/>
          </a:stretch>
        </p:blipFill>
        <p:spPr bwMode="auto">
          <a:xfrm>
            <a:off x="4343400" y="6410325"/>
            <a:ext cx="1657350" cy="447675"/>
          </a:xfrm>
          <a:prstGeom prst="rect">
            <a:avLst/>
          </a:prstGeom>
          <a:noFill/>
          <a:ln w="9525">
            <a:noFill/>
            <a:miter lim="800000"/>
            <a:headEnd/>
            <a:tailEnd/>
          </a:ln>
        </p:spPr>
      </p:pic>
      <p:sp>
        <p:nvSpPr>
          <p:cNvPr id="25" name="TextBox 24"/>
          <p:cNvSpPr txBox="1"/>
          <p:nvPr/>
        </p:nvSpPr>
        <p:spPr>
          <a:xfrm>
            <a:off x="6096000" y="5867400"/>
            <a:ext cx="2819400" cy="584775"/>
          </a:xfrm>
          <a:prstGeom prst="rect">
            <a:avLst/>
          </a:prstGeom>
          <a:noFill/>
          <a:ln w="38100">
            <a:solidFill>
              <a:srgbClr val="FE8637"/>
            </a:solidFill>
          </a:ln>
        </p:spPr>
        <p:txBody>
          <a:bodyPr wrap="square" rtlCol="0">
            <a:spAutoFit/>
          </a:bodyPr>
          <a:lstStyle/>
          <a:p>
            <a:r>
              <a:rPr lang="en-CA" dirty="0" smtClean="0"/>
              <a:t>Affords pressing</a:t>
            </a:r>
          </a:p>
          <a:p>
            <a:r>
              <a:rPr lang="en-CA" dirty="0" smtClean="0"/>
              <a:t>(shadowed as if raised)</a:t>
            </a:r>
            <a:endParaRPr lang="en-CA" dirty="0"/>
          </a:p>
        </p:txBody>
      </p:sp>
      <p:cxnSp>
        <p:nvCxnSpPr>
          <p:cNvPr id="26" name="Straight Arrow Connector 25"/>
          <p:cNvCxnSpPr/>
          <p:nvPr/>
        </p:nvCxnSpPr>
        <p:spPr>
          <a:xfrm flipH="1">
            <a:off x="5943602" y="6629400"/>
            <a:ext cx="838198" cy="39469"/>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9" name="Straight Connector 28"/>
          <p:cNvCxnSpPr/>
          <p:nvPr/>
        </p:nvCxnSpPr>
        <p:spPr>
          <a:xfrm>
            <a:off x="1143000" y="3352800"/>
            <a:ext cx="6781800"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33400" y="1981200"/>
            <a:ext cx="2719014" cy="830997"/>
          </a:xfrm>
          <a:prstGeom prst="rect">
            <a:avLst/>
          </a:prstGeom>
          <a:noFill/>
        </p:spPr>
        <p:txBody>
          <a:bodyPr wrap="none" rtlCol="0">
            <a:spAutoFit/>
          </a:bodyPr>
          <a:lstStyle/>
          <a:p>
            <a:r>
              <a:rPr lang="en-CA" sz="2400" dirty="0" smtClean="0"/>
              <a:t>Real affordances: </a:t>
            </a:r>
          </a:p>
          <a:p>
            <a:r>
              <a:rPr lang="en-CA" sz="2400" dirty="0" smtClean="0"/>
              <a:t>door handles</a:t>
            </a:r>
            <a:endParaRPr lang="en-CA" sz="2400" dirty="0"/>
          </a:p>
        </p:txBody>
      </p:sp>
      <p:sp>
        <p:nvSpPr>
          <p:cNvPr id="31" name="TextBox 30"/>
          <p:cNvSpPr txBox="1"/>
          <p:nvPr/>
        </p:nvSpPr>
        <p:spPr>
          <a:xfrm>
            <a:off x="533400" y="3429000"/>
            <a:ext cx="4419600" cy="830997"/>
          </a:xfrm>
          <a:prstGeom prst="rect">
            <a:avLst/>
          </a:prstGeom>
          <a:solidFill>
            <a:schemeClr val="bg1"/>
          </a:solidFill>
        </p:spPr>
        <p:txBody>
          <a:bodyPr wrap="square" rtlCol="0">
            <a:spAutoFit/>
          </a:bodyPr>
          <a:lstStyle/>
          <a:p>
            <a:r>
              <a:rPr lang="en-CA" sz="2400" dirty="0" smtClean="0"/>
              <a:t>Perceived affordances: </a:t>
            </a:r>
          </a:p>
          <a:p>
            <a:r>
              <a:rPr lang="en-CA" sz="2400" dirty="0" smtClean="0"/>
              <a:t>form controls</a:t>
            </a:r>
            <a:endParaRPr lang="en-CA"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2818656" cy="796950"/>
          </a:xfrm>
        </p:spPr>
        <p:txBody>
          <a:bodyPr/>
          <a:lstStyle/>
          <a:p>
            <a:r>
              <a:rPr lang="en-CA" smtClean="0"/>
              <a:t>Affordances</a:t>
            </a:r>
            <a:endParaRPr lang="en-CA"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18</a:t>
            </a:fld>
            <a:endParaRPr lang="en-US" dirty="0">
              <a:solidFill>
                <a:schemeClr val="bg1"/>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003300"/>
            <a:ext cx="8291635" cy="4657948"/>
          </a:xfrm>
          <a:prstGeom prst="rect">
            <a:avLst/>
          </a:prstGeom>
        </p:spPr>
      </p:pic>
    </p:spTree>
    <p:extLst>
      <p:ext uri="{BB962C8B-B14F-4D97-AF65-F5344CB8AC3E}">
        <p14:creationId xmlns:p14="http://schemas.microsoft.com/office/powerpoint/2010/main" val="8906292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2818656" cy="796950"/>
          </a:xfrm>
        </p:spPr>
        <p:txBody>
          <a:bodyPr/>
          <a:lstStyle/>
          <a:p>
            <a:r>
              <a:rPr lang="en-CA" smtClean="0"/>
              <a:t>Affordances</a:t>
            </a:r>
            <a:endParaRPr lang="en-CA"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19</a:t>
            </a:fld>
            <a:endParaRPr lang="en-US" dirty="0">
              <a:solidFill>
                <a:schemeClr val="bg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90054"/>
            <a:ext cx="7020272" cy="5265204"/>
          </a:xfrm>
          <a:prstGeom prst="rect">
            <a:avLst/>
          </a:prstGeom>
        </p:spPr>
      </p:pic>
    </p:spTree>
    <p:extLst>
      <p:ext uri="{BB962C8B-B14F-4D97-AF65-F5344CB8AC3E}">
        <p14:creationId xmlns:p14="http://schemas.microsoft.com/office/powerpoint/2010/main" val="9187090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995"/>
            <a:ext cx="5266928" cy="1799861"/>
          </a:xfrm>
        </p:spPr>
        <p:txBody>
          <a:bodyPr>
            <a:normAutofit fontScale="90000"/>
          </a:bodyPr>
          <a:lstStyle/>
          <a:p>
            <a:r>
              <a:rPr lang="en-CA" dirty="0" smtClean="0"/>
              <a:t>An alternative way to think about usable designs</a:t>
            </a:r>
            <a:r>
              <a:rPr lang="en-CA" smtClean="0"/>
              <a:t>: </a:t>
            </a:r>
            <a:br>
              <a:rPr lang="en-CA" smtClean="0"/>
            </a:br>
            <a:r>
              <a:rPr lang="en-CA"/>
              <a:t/>
            </a:r>
            <a:br>
              <a:rPr lang="en-CA"/>
            </a:br>
            <a:r>
              <a:rPr lang="en-CA" dirty="0" err="1" smtClean="0"/>
              <a:t>nielsen’s</a:t>
            </a:r>
            <a:r>
              <a:rPr lang="en-CA" dirty="0" smtClean="0"/>
              <a:t> usability principles</a:t>
            </a:r>
            <a:endParaRPr lang="en-CA" dirty="0"/>
          </a:p>
        </p:txBody>
      </p:sp>
      <p:sp>
        <p:nvSpPr>
          <p:cNvPr id="3" name="Content Placeholder 2"/>
          <p:cNvSpPr>
            <a:spLocks noGrp="1"/>
          </p:cNvSpPr>
          <p:nvPr>
            <p:ph sz="quarter" idx="1"/>
          </p:nvPr>
        </p:nvSpPr>
        <p:spPr>
          <a:xfrm>
            <a:off x="457200" y="2436279"/>
            <a:ext cx="8003232" cy="3188968"/>
          </a:xfrm>
        </p:spPr>
        <p:txBody>
          <a:bodyPr/>
          <a:lstStyle/>
          <a:p>
            <a:endParaRPr lang="en-CA" dirty="0" smtClean="0"/>
          </a:p>
          <a:p>
            <a:r>
              <a:rPr lang="en-CA" dirty="0" smtClean="0"/>
              <a:t>Similar to design principles, except more prescriptive</a:t>
            </a:r>
            <a:br>
              <a:rPr lang="en-CA" dirty="0" smtClean="0"/>
            </a:br>
            <a:endParaRPr lang="en-CA" dirty="0" smtClean="0"/>
          </a:p>
          <a:p>
            <a:r>
              <a:rPr lang="en-CA" dirty="0" smtClean="0"/>
              <a:t>Used mainly as the basis for evaluating systems</a:t>
            </a:r>
            <a:br>
              <a:rPr lang="en-CA" dirty="0" smtClean="0"/>
            </a:br>
            <a:endParaRPr lang="en-CA" dirty="0" smtClean="0"/>
          </a:p>
          <a:p>
            <a:r>
              <a:rPr lang="en-CA" dirty="0" smtClean="0"/>
              <a:t>Provides a framework for heuristic evaluation</a:t>
            </a:r>
            <a:endParaRPr lang="en-CA"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20</a:t>
            </a:fld>
            <a:endParaRPr lang="en-US" dirty="0">
              <a:solidFill>
                <a:schemeClr val="bg1"/>
              </a:solidFill>
            </a:endParaRPr>
          </a:p>
        </p:txBody>
      </p:sp>
      <p:sp>
        <p:nvSpPr>
          <p:cNvPr id="6" name="TextBox 5"/>
          <p:cNvSpPr txBox="1"/>
          <p:nvPr/>
        </p:nvSpPr>
        <p:spPr>
          <a:xfrm>
            <a:off x="228600" y="6581001"/>
            <a:ext cx="8534400" cy="276999"/>
          </a:xfrm>
          <a:prstGeom prst="rect">
            <a:avLst/>
          </a:prstGeom>
          <a:noFill/>
        </p:spPr>
        <p:txBody>
          <a:bodyPr wrap="square" rtlCol="0">
            <a:spAutoFit/>
          </a:bodyPr>
          <a:lstStyle/>
          <a:p>
            <a:pPr algn="r"/>
            <a:r>
              <a:rPr lang="en-CA" sz="1200" dirty="0" smtClean="0">
                <a:latin typeface="Courier New" pitchFamily="49" charset="0"/>
                <a:cs typeface="Courier New" pitchFamily="49" charset="0"/>
                <a:hlinkClick r:id="rId2"/>
              </a:rPr>
              <a:t>http://www.id-book.com</a:t>
            </a:r>
            <a:endParaRPr lang="en-CA" sz="1200" dirty="0">
              <a:latin typeface="Courier New" pitchFamily="49" charset="0"/>
              <a:cs typeface="Courier New" pitchFamily="49"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332995"/>
            <a:ext cx="2699792" cy="1799861"/>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404664"/>
            <a:ext cx="4032448" cy="1019776"/>
          </a:xfrm>
        </p:spPr>
        <p:txBody>
          <a:bodyPr>
            <a:normAutofit/>
          </a:bodyPr>
          <a:lstStyle/>
          <a:p>
            <a:r>
              <a:rPr lang="en-CA" dirty="0" err="1" smtClean="0"/>
              <a:t>nielsen’s</a:t>
            </a:r>
            <a:r>
              <a:rPr lang="en-CA" dirty="0" smtClean="0"/>
              <a:t> usability principles (2001)</a:t>
            </a:r>
            <a:endParaRPr lang="en-CA" dirty="0"/>
          </a:p>
        </p:txBody>
      </p:sp>
      <p:sp>
        <p:nvSpPr>
          <p:cNvPr id="3" name="Content Placeholder 2"/>
          <p:cNvSpPr>
            <a:spLocks noGrp="1"/>
          </p:cNvSpPr>
          <p:nvPr>
            <p:ph sz="quarter" idx="1"/>
          </p:nvPr>
        </p:nvSpPr>
        <p:spPr>
          <a:xfrm>
            <a:off x="395536" y="1801769"/>
            <a:ext cx="8240972" cy="4873752"/>
          </a:xfrm>
        </p:spPr>
        <p:txBody>
          <a:bodyPr/>
          <a:lstStyle/>
          <a:p>
            <a:r>
              <a:rPr lang="en-CA" dirty="0" smtClean="0"/>
              <a:t>Visibility of system status</a:t>
            </a:r>
          </a:p>
          <a:p>
            <a:r>
              <a:rPr lang="en-CA" dirty="0" smtClean="0"/>
              <a:t>Match between system and the real world</a:t>
            </a:r>
          </a:p>
          <a:p>
            <a:r>
              <a:rPr lang="en-CA" dirty="0" smtClean="0"/>
              <a:t>User control and freedom</a:t>
            </a:r>
          </a:p>
          <a:p>
            <a:r>
              <a:rPr lang="en-CA" dirty="0" smtClean="0"/>
              <a:t>Consistency and standards</a:t>
            </a:r>
          </a:p>
          <a:p>
            <a:r>
              <a:rPr lang="en-CA" dirty="0" smtClean="0"/>
              <a:t>Help users recognize, diagnose and recover from errors</a:t>
            </a:r>
          </a:p>
          <a:p>
            <a:r>
              <a:rPr lang="en-CA" dirty="0" smtClean="0"/>
              <a:t>Error prevention</a:t>
            </a:r>
          </a:p>
          <a:p>
            <a:r>
              <a:rPr lang="en-CA" dirty="0" smtClean="0"/>
              <a:t>Recognition rather than recall</a:t>
            </a:r>
          </a:p>
          <a:p>
            <a:r>
              <a:rPr lang="en-CA" dirty="0" smtClean="0"/>
              <a:t>Flexibility and efficiency of use</a:t>
            </a:r>
          </a:p>
          <a:p>
            <a:r>
              <a:rPr lang="en-CA" dirty="0" smtClean="0"/>
              <a:t>Aesthetic and minimalist design</a:t>
            </a:r>
          </a:p>
          <a:p>
            <a:r>
              <a:rPr lang="en-CA" dirty="0" smtClean="0"/>
              <a:t>Help and documentation</a:t>
            </a:r>
            <a:endParaRPr lang="en-CA"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pPr algn="ctr"/>
            <a:fld id="{B6F15528-21DE-4FAA-801E-634DDDAF4B2B}" type="slidenum">
              <a:rPr lang="en-US" smtClean="0">
                <a:solidFill>
                  <a:schemeClr val="bg1"/>
                </a:solidFill>
              </a:rPr>
              <a:pPr algn="ctr"/>
              <a:t>21</a:t>
            </a:fld>
            <a:endParaRPr lang="en-US" dirty="0">
              <a:solidFill>
                <a:schemeClr val="bg1"/>
              </a:solidFill>
            </a:endParaRPr>
          </a:p>
        </p:txBody>
      </p:sp>
      <p:sp>
        <p:nvSpPr>
          <p:cNvPr id="6" name="TextBox 5"/>
          <p:cNvSpPr txBox="1"/>
          <p:nvPr/>
        </p:nvSpPr>
        <p:spPr>
          <a:xfrm>
            <a:off x="228600" y="6581001"/>
            <a:ext cx="8534400" cy="276999"/>
          </a:xfrm>
          <a:prstGeom prst="rect">
            <a:avLst/>
          </a:prstGeom>
          <a:noFill/>
        </p:spPr>
        <p:txBody>
          <a:bodyPr wrap="square" rtlCol="0">
            <a:spAutoFit/>
          </a:bodyPr>
          <a:lstStyle/>
          <a:p>
            <a:pPr algn="r"/>
            <a:r>
              <a:rPr lang="en-CA" sz="1200" dirty="0" smtClean="0">
                <a:latin typeface="Courier New" pitchFamily="49" charset="0"/>
                <a:cs typeface="Courier New" pitchFamily="49" charset="0"/>
                <a:hlinkClick r:id="rId2"/>
              </a:rPr>
              <a:t>http://www.id-book.com</a:t>
            </a:r>
            <a:endParaRPr lang="en-CA" sz="1200" dirty="0">
              <a:latin typeface="Courier New" pitchFamily="49" charset="0"/>
              <a:cs typeface="Courier New" pitchFamily="49"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192" y="116632"/>
            <a:ext cx="2336316" cy="184569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Conceptual Modeling</a:t>
            </a:r>
            <a:endParaRPr lang="en-CA" dirty="0"/>
          </a:p>
        </p:txBody>
      </p:sp>
      <p:sp>
        <p:nvSpPr>
          <p:cNvPr id="4" name="Slide Number Placeholder 3"/>
          <p:cNvSpPr>
            <a:spLocks noGrp="1"/>
          </p:cNvSpPr>
          <p:nvPr>
            <p:ph type="sldNum" sz="quarter" idx="12"/>
          </p:nvPr>
        </p:nvSpPr>
        <p:spPr/>
        <p:txBody>
          <a:bodyPr/>
          <a:lstStyle/>
          <a:p>
            <a:fld id="{759189BE-60B0-455D-8A43-5A7F0BDDE0E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5503" y="44450"/>
            <a:ext cx="3304484" cy="2476624"/>
          </a:xfrm>
          <a:prstGeom prst="rect">
            <a:avLst/>
          </a:prstGeom>
        </p:spPr>
      </p:pic>
      <p:sp>
        <p:nvSpPr>
          <p:cNvPr id="9218" name="Rectangle 2"/>
          <p:cNvSpPr>
            <a:spLocks noGrp="1" noChangeArrowheads="1"/>
          </p:cNvSpPr>
          <p:nvPr>
            <p:ph type="title"/>
          </p:nvPr>
        </p:nvSpPr>
        <p:spPr>
          <a:xfrm>
            <a:off x="457200" y="44450"/>
            <a:ext cx="8147050" cy="777875"/>
          </a:xfrm>
        </p:spPr>
        <p:txBody>
          <a:bodyPr/>
          <a:lstStyle/>
          <a:p>
            <a:pPr eaLnBrk="1" fontAlgn="auto" hangingPunct="1">
              <a:spcAft>
                <a:spcPts val="0"/>
              </a:spcAft>
              <a:defRPr/>
            </a:pPr>
            <a:r>
              <a:rPr lang="en-GB" dirty="0">
                <a:latin typeface="+mn-lt"/>
                <a:ea typeface="+mj-ea"/>
                <a:cs typeface="+mj-cs"/>
              </a:rPr>
              <a:t>From problem </a:t>
            </a:r>
            <a:r>
              <a:rPr lang="en-GB" dirty="0" smtClean="0">
                <a:latin typeface="+mn-lt"/>
                <a:ea typeface="+mj-ea"/>
                <a:cs typeface="+mj-cs"/>
              </a:rPr>
              <a:t>to design</a:t>
            </a:r>
            <a:endParaRPr lang="en-GB" dirty="0">
              <a:latin typeface="+mn-lt"/>
              <a:ea typeface="+mj-ea"/>
              <a:cs typeface="+mj-cs"/>
            </a:endParaRPr>
          </a:p>
        </p:txBody>
      </p:sp>
      <p:sp>
        <p:nvSpPr>
          <p:cNvPr id="18434" name="Rectangle 3"/>
          <p:cNvSpPr>
            <a:spLocks noGrp="1" noChangeArrowheads="1"/>
          </p:cNvSpPr>
          <p:nvPr>
            <p:ph sz="quarter" idx="1"/>
          </p:nvPr>
        </p:nvSpPr>
        <p:spPr>
          <a:xfrm>
            <a:off x="457200" y="836613"/>
            <a:ext cx="7620000" cy="5744388"/>
          </a:xfrm>
        </p:spPr>
        <p:txBody>
          <a:bodyPr>
            <a:normAutofit fontScale="92500"/>
          </a:bodyPr>
          <a:lstStyle/>
          <a:p>
            <a:pPr eaLnBrk="1" hangingPunct="1">
              <a:lnSpc>
                <a:spcPct val="90000"/>
              </a:lnSpc>
            </a:pPr>
            <a:r>
              <a:rPr lang="en-GB" sz="2400" dirty="0" smtClean="0"/>
              <a:t>Having a good understanding of the                    problem space can help inform the                          design space</a:t>
            </a:r>
          </a:p>
          <a:p>
            <a:pPr lvl="1" eaLnBrk="1" hangingPunct="1">
              <a:lnSpc>
                <a:spcPct val="90000"/>
              </a:lnSpc>
            </a:pPr>
            <a:r>
              <a:rPr lang="en-GB" sz="2400" dirty="0" smtClean="0"/>
              <a:t>e.g., what kind of interface, behaviour,    functionality to provide</a:t>
            </a:r>
          </a:p>
          <a:p>
            <a:pPr eaLnBrk="1" hangingPunct="1">
              <a:lnSpc>
                <a:spcPct val="90000"/>
              </a:lnSpc>
            </a:pPr>
            <a:r>
              <a:rPr lang="en-GB" sz="2400" dirty="0" smtClean="0"/>
              <a:t>Requirements:</a:t>
            </a:r>
          </a:p>
          <a:p>
            <a:pPr lvl="1" eaLnBrk="1" hangingPunct="1">
              <a:lnSpc>
                <a:spcPct val="90000"/>
              </a:lnSpc>
            </a:pPr>
            <a:r>
              <a:rPr lang="en-GB" sz="2400" dirty="0" smtClean="0"/>
              <a:t>A set of functional goals for the system i.e. what kinds of </a:t>
            </a:r>
            <a:r>
              <a:rPr lang="en-GB" sz="2400" i="1" dirty="0" smtClean="0"/>
              <a:t>tasks </a:t>
            </a:r>
            <a:r>
              <a:rPr lang="en-GB" sz="2400" dirty="0" smtClean="0"/>
              <a:t>the users want to perform</a:t>
            </a:r>
          </a:p>
          <a:p>
            <a:pPr lvl="1" eaLnBrk="1" hangingPunct="1">
              <a:lnSpc>
                <a:spcPct val="90000"/>
              </a:lnSpc>
            </a:pPr>
            <a:r>
              <a:rPr lang="en-GB" sz="2400" dirty="0" smtClean="0"/>
              <a:t>A set of </a:t>
            </a:r>
            <a:r>
              <a:rPr lang="en-GB" sz="2400" i="1" dirty="0" smtClean="0"/>
              <a:t>usability goals</a:t>
            </a:r>
            <a:r>
              <a:rPr lang="en-GB" sz="2400" dirty="0" smtClean="0"/>
              <a:t> that are most important for the particular case.</a:t>
            </a:r>
          </a:p>
          <a:p>
            <a:pPr lvl="1" eaLnBrk="1" hangingPunct="1">
              <a:lnSpc>
                <a:spcPct val="90000"/>
              </a:lnSpc>
            </a:pPr>
            <a:r>
              <a:rPr lang="en-GB" sz="2400" dirty="0" smtClean="0"/>
              <a:t>A set of </a:t>
            </a:r>
            <a:r>
              <a:rPr lang="en-GB" sz="2400" i="1" dirty="0" smtClean="0"/>
              <a:t>experience goals</a:t>
            </a:r>
            <a:r>
              <a:rPr lang="en-GB" sz="2400" dirty="0" smtClean="0"/>
              <a:t> that are relevant to the system.</a:t>
            </a:r>
          </a:p>
          <a:p>
            <a:pPr eaLnBrk="1" hangingPunct="1">
              <a:lnSpc>
                <a:spcPct val="90000"/>
              </a:lnSpc>
            </a:pPr>
            <a:r>
              <a:rPr lang="en-GB" sz="2400" dirty="0" smtClean="0"/>
              <a:t>Next step: define the </a:t>
            </a:r>
            <a:r>
              <a:rPr lang="en-GB" sz="2400" b="1" dirty="0" smtClean="0"/>
              <a:t>conceptual model</a:t>
            </a:r>
          </a:p>
          <a:p>
            <a:pPr lvl="1" eaLnBrk="1" hangingPunct="1">
              <a:lnSpc>
                <a:spcPct val="90000"/>
              </a:lnSpc>
            </a:pPr>
            <a:r>
              <a:rPr lang="en-GB" altLang="en-US" dirty="0" smtClean="0"/>
              <a:t>“</a:t>
            </a:r>
            <a:r>
              <a:rPr lang="en-GB" altLang="ja-JP" dirty="0" smtClean="0"/>
              <a:t>a high-level description of how a system is organized and operates.</a:t>
            </a:r>
            <a:r>
              <a:rPr lang="en-GB" altLang="en-US" dirty="0" smtClean="0"/>
              <a:t>”</a:t>
            </a:r>
            <a:r>
              <a:rPr lang="en-GB" altLang="ja-JP" dirty="0" smtClean="0"/>
              <a:t> (Johnson and Henderson, 2002, p. 26)</a:t>
            </a:r>
            <a:endParaRPr lang="en-GB" altLang="ja-JP" sz="3200" dirty="0" smtClean="0"/>
          </a:p>
          <a:p>
            <a:pPr lvl="1" eaLnBrk="1" hangingPunct="1">
              <a:lnSpc>
                <a:spcPct val="90000"/>
              </a:lnSpc>
            </a:pPr>
            <a:r>
              <a:rPr lang="en-GB" dirty="0" smtClean="0"/>
              <a:t>How the designers want the users to understand the system.</a:t>
            </a:r>
          </a:p>
          <a:p>
            <a:pPr lvl="1" eaLnBrk="1" hangingPunct="1">
              <a:lnSpc>
                <a:spcPct val="90000"/>
              </a:lnSpc>
            </a:pPr>
            <a:r>
              <a:rPr lang="en-GB" dirty="0" smtClean="0"/>
              <a:t>How the designers themselves will understand the system. </a:t>
            </a:r>
          </a:p>
          <a:p>
            <a:pPr lvl="1" eaLnBrk="1" hangingPunct="1">
              <a:lnSpc>
                <a:spcPct val="90000"/>
              </a:lnSpc>
            </a:pPr>
            <a:endParaRPr lang="en-GB" b="1" dirty="0" smtClean="0"/>
          </a:p>
        </p:txBody>
      </p:sp>
      <p:sp>
        <p:nvSpPr>
          <p:cNvPr id="5" name="Slide Number Placeholder 4"/>
          <p:cNvSpPr>
            <a:spLocks noGrp="1"/>
          </p:cNvSpPr>
          <p:nvPr>
            <p:ph type="sldNum" sz="quarter" idx="12"/>
          </p:nvPr>
        </p:nvSpPr>
        <p:spPr>
          <a:xfrm>
            <a:off x="8129016" y="5734050"/>
            <a:ext cx="609600" cy="521208"/>
          </a:xfrm>
        </p:spPr>
        <p:txBody>
          <a:bodyPr/>
          <a:lstStyle/>
          <a:p>
            <a:pPr>
              <a:defRPr/>
            </a:pPr>
            <a:fld id="{855AC1C3-271A-4746-B6D5-BD7A0C5222D8}" type="slidenum">
              <a:rPr lang="en-GB" smtClean="0"/>
              <a:pPr>
                <a:defRPr/>
              </a:pPr>
              <a:t>23</a:t>
            </a:fld>
            <a:endParaRPr lang="en-GB" dirty="0"/>
          </a:p>
        </p:txBody>
      </p:sp>
      <p:sp>
        <p:nvSpPr>
          <p:cNvPr id="7" name="TextBox 6"/>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4"/>
              </a:rPr>
              <a:t>http://www.id-book.com</a:t>
            </a:r>
            <a:endParaRPr lang="en-CA" sz="1600" dirty="0" smtClean="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4319988"/>
            <a:ext cx="4537055" cy="2289026"/>
          </a:xfrm>
          <a:prstGeom prst="rect">
            <a:avLst/>
          </a:prstGeom>
        </p:spPr>
      </p:pic>
      <p:sp>
        <p:nvSpPr>
          <p:cNvPr id="9218" name="Rectangle 2"/>
          <p:cNvSpPr>
            <a:spLocks noGrp="1" noChangeArrowheads="1"/>
          </p:cNvSpPr>
          <p:nvPr>
            <p:ph type="title"/>
          </p:nvPr>
        </p:nvSpPr>
        <p:spPr>
          <a:xfrm>
            <a:off x="457200" y="148106"/>
            <a:ext cx="8147050" cy="561677"/>
          </a:xfrm>
        </p:spPr>
        <p:txBody>
          <a:bodyPr/>
          <a:lstStyle/>
          <a:p>
            <a:pPr eaLnBrk="1" fontAlgn="auto" hangingPunct="1">
              <a:spcAft>
                <a:spcPts val="0"/>
              </a:spcAft>
              <a:defRPr/>
            </a:pPr>
            <a:r>
              <a:rPr lang="en-GB" dirty="0" smtClean="0">
                <a:latin typeface="+mn-lt"/>
                <a:ea typeface="+mj-ea"/>
                <a:cs typeface="+mj-cs"/>
              </a:rPr>
              <a:t>Mental model vs conceptual model</a:t>
            </a:r>
            <a:endParaRPr lang="en-GB" dirty="0">
              <a:latin typeface="+mn-lt"/>
              <a:ea typeface="+mj-ea"/>
              <a:cs typeface="+mj-cs"/>
            </a:endParaRPr>
          </a:p>
        </p:txBody>
      </p:sp>
      <p:sp>
        <p:nvSpPr>
          <p:cNvPr id="18434" name="Rectangle 3"/>
          <p:cNvSpPr>
            <a:spLocks noGrp="1" noChangeArrowheads="1"/>
          </p:cNvSpPr>
          <p:nvPr>
            <p:ph sz="quarter" idx="1"/>
          </p:nvPr>
        </p:nvSpPr>
        <p:spPr>
          <a:xfrm>
            <a:off x="457200" y="872655"/>
            <a:ext cx="6707088" cy="3816425"/>
          </a:xfrm>
        </p:spPr>
        <p:txBody>
          <a:bodyPr>
            <a:normAutofit/>
          </a:bodyPr>
          <a:lstStyle/>
          <a:p>
            <a:pPr lvl="1">
              <a:lnSpc>
                <a:spcPct val="90000"/>
              </a:lnSpc>
            </a:pPr>
            <a:r>
              <a:rPr lang="en-US" dirty="0" smtClean="0"/>
              <a:t>A </a:t>
            </a:r>
            <a:r>
              <a:rPr lang="en-US" i="1" dirty="0"/>
              <a:t>mental model </a:t>
            </a:r>
            <a:r>
              <a:rPr lang="en-US" dirty="0"/>
              <a:t>is the representation that a person has in his mind about the object he is interacting with. </a:t>
            </a:r>
            <a:r>
              <a:rPr lang="en-US" dirty="0" smtClean="0"/>
              <a:t>Usually based on past experience with similar objects.</a:t>
            </a:r>
          </a:p>
          <a:p>
            <a:pPr lvl="1">
              <a:lnSpc>
                <a:spcPct val="90000"/>
              </a:lnSpc>
            </a:pPr>
            <a:r>
              <a:rPr lang="en-US" dirty="0" smtClean="0"/>
              <a:t>A </a:t>
            </a:r>
            <a:r>
              <a:rPr lang="en-US" i="1" dirty="0"/>
              <a:t>conceptual model </a:t>
            </a:r>
            <a:r>
              <a:rPr lang="en-US" dirty="0"/>
              <a:t>is the actual model that is given to the person through the design and interface of the actual product</a:t>
            </a:r>
            <a:r>
              <a:rPr lang="en-US" dirty="0" smtClean="0"/>
              <a:t>. It’s</a:t>
            </a:r>
            <a:r>
              <a:rPr lang="en-US" dirty="0"/>
              <a:t> the model of the application that the designers </a:t>
            </a:r>
            <a:r>
              <a:rPr lang="en-US" b="1" dirty="0"/>
              <a:t>want</a:t>
            </a:r>
            <a:r>
              <a:rPr lang="en-US" dirty="0"/>
              <a:t> users to </a:t>
            </a:r>
            <a:r>
              <a:rPr lang="en-US" dirty="0" smtClean="0"/>
              <a:t>understand.</a:t>
            </a:r>
          </a:p>
          <a:p>
            <a:pPr lvl="1">
              <a:lnSpc>
                <a:spcPct val="90000"/>
              </a:lnSpc>
            </a:pPr>
            <a:r>
              <a:rPr lang="en-US" dirty="0" smtClean="0"/>
              <a:t>If both mental and conceptual models match closely, the interface will likely be intuitive and easy to use.                                                      </a:t>
            </a:r>
            <a:endParaRPr lang="en-GB" b="1" dirty="0" smtClean="0"/>
          </a:p>
        </p:txBody>
      </p:sp>
      <p:sp>
        <p:nvSpPr>
          <p:cNvPr id="5" name="Slide Number Placeholder 4"/>
          <p:cNvSpPr>
            <a:spLocks noGrp="1"/>
          </p:cNvSpPr>
          <p:nvPr>
            <p:ph type="sldNum" sz="quarter" idx="12"/>
          </p:nvPr>
        </p:nvSpPr>
        <p:spPr>
          <a:xfrm>
            <a:off x="8129016" y="5734050"/>
            <a:ext cx="609600" cy="521208"/>
          </a:xfrm>
        </p:spPr>
        <p:txBody>
          <a:bodyPr/>
          <a:lstStyle/>
          <a:p>
            <a:pPr>
              <a:defRPr/>
            </a:pPr>
            <a:fld id="{855AC1C3-271A-4746-B6D5-BD7A0C5222D8}" type="slidenum">
              <a:rPr lang="en-GB" smtClean="0"/>
              <a:pPr>
                <a:defRPr/>
              </a:pPr>
              <a:t>24</a:t>
            </a:fld>
            <a:endParaRPr lang="en-GB" dirty="0"/>
          </a:p>
        </p:txBody>
      </p:sp>
      <p:sp>
        <p:nvSpPr>
          <p:cNvPr id="7" name="TextBox 6"/>
          <p:cNvSpPr txBox="1"/>
          <p:nvPr/>
        </p:nvSpPr>
        <p:spPr>
          <a:xfrm>
            <a:off x="228600" y="6581001"/>
            <a:ext cx="8534400" cy="256480"/>
          </a:xfrm>
          <a:prstGeom prst="rect">
            <a:avLst/>
          </a:prstGeom>
          <a:noFill/>
        </p:spPr>
        <p:txBody>
          <a:bodyPr wrap="square" rtlCol="0">
            <a:spAutoFit/>
          </a:bodyPr>
          <a:lstStyle/>
          <a:p>
            <a:pPr algn="r"/>
            <a:r>
              <a:rPr lang="en-US" sz="1600" dirty="0"/>
              <a:t>Susan M. Weinschenk. 2011. 100 Things Every Designer Needs to Know About People</a:t>
            </a:r>
            <a:endParaRPr lang="en-CA" sz="1600" dirty="0" smtClean="0">
              <a:latin typeface="Courier New" pitchFamily="49" charset="0"/>
              <a:cs typeface="Courier New" pitchFamily="49"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0632" y="4348002"/>
            <a:ext cx="3347864" cy="2232999"/>
          </a:xfrm>
          <a:prstGeom prst="rect">
            <a:avLst/>
          </a:prstGeom>
        </p:spPr>
      </p:pic>
    </p:spTree>
    <p:extLst>
      <p:ext uri="{BB962C8B-B14F-4D97-AF65-F5344CB8AC3E}">
        <p14:creationId xmlns:p14="http://schemas.microsoft.com/office/powerpoint/2010/main" val="16578370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8025" y="735470"/>
            <a:ext cx="2982190" cy="1985020"/>
          </a:xfrm>
          <a:prstGeom prst="rect">
            <a:avLst/>
          </a:prstGeom>
        </p:spPr>
      </p:pic>
      <p:sp>
        <p:nvSpPr>
          <p:cNvPr id="9218" name="Rectangle 2"/>
          <p:cNvSpPr>
            <a:spLocks noGrp="1" noChangeArrowheads="1"/>
          </p:cNvSpPr>
          <p:nvPr>
            <p:ph type="title"/>
          </p:nvPr>
        </p:nvSpPr>
        <p:spPr>
          <a:xfrm>
            <a:off x="457200" y="148106"/>
            <a:ext cx="8147050" cy="561677"/>
          </a:xfrm>
        </p:spPr>
        <p:txBody>
          <a:bodyPr/>
          <a:lstStyle/>
          <a:p>
            <a:pPr eaLnBrk="1" fontAlgn="auto" hangingPunct="1">
              <a:spcAft>
                <a:spcPts val="0"/>
              </a:spcAft>
              <a:defRPr/>
            </a:pPr>
            <a:r>
              <a:rPr lang="en-GB" dirty="0" smtClean="0">
                <a:latin typeface="+mn-lt"/>
                <a:ea typeface="+mj-ea"/>
                <a:cs typeface="+mj-cs"/>
              </a:rPr>
              <a:t>Mental model vs conceptual model</a:t>
            </a:r>
            <a:endParaRPr lang="en-GB" dirty="0">
              <a:latin typeface="+mn-lt"/>
              <a:ea typeface="+mj-ea"/>
              <a:cs typeface="+mj-cs"/>
            </a:endParaRPr>
          </a:p>
        </p:txBody>
      </p:sp>
      <p:sp>
        <p:nvSpPr>
          <p:cNvPr id="18434" name="Rectangle 3"/>
          <p:cNvSpPr>
            <a:spLocks noGrp="1" noChangeArrowheads="1"/>
          </p:cNvSpPr>
          <p:nvPr>
            <p:ph sz="quarter" idx="1"/>
          </p:nvPr>
        </p:nvSpPr>
        <p:spPr>
          <a:xfrm>
            <a:off x="755576" y="2718305"/>
            <a:ext cx="6707088" cy="2640579"/>
          </a:xfrm>
        </p:spPr>
        <p:txBody>
          <a:bodyPr>
            <a:normAutofit/>
          </a:bodyPr>
          <a:lstStyle/>
          <a:p>
            <a:pPr lvl="1">
              <a:lnSpc>
                <a:spcPct val="90000"/>
              </a:lnSpc>
            </a:pPr>
            <a:r>
              <a:rPr lang="en-US" dirty="0" smtClean="0"/>
              <a:t>If a user’s mental model of an Apple watch is a small, iPhone strapped to his wrist, he would find it intuitive and understand its limitations.</a:t>
            </a:r>
          </a:p>
          <a:p>
            <a:pPr lvl="1">
              <a:lnSpc>
                <a:spcPct val="90000"/>
              </a:lnSpc>
            </a:pPr>
            <a:r>
              <a:rPr lang="en-US" dirty="0" smtClean="0"/>
              <a:t>If the user’s mental model is that it’s similar to watches he has seen before, he may be disappointed that the time is not always visible and that the battery life is measured in hours instead of years.</a:t>
            </a:r>
            <a:endParaRPr lang="en-GB" dirty="0" smtClean="0"/>
          </a:p>
        </p:txBody>
      </p:sp>
      <p:sp>
        <p:nvSpPr>
          <p:cNvPr id="5" name="Slide Number Placeholder 4"/>
          <p:cNvSpPr>
            <a:spLocks noGrp="1"/>
          </p:cNvSpPr>
          <p:nvPr>
            <p:ph type="sldNum" sz="quarter" idx="12"/>
          </p:nvPr>
        </p:nvSpPr>
        <p:spPr>
          <a:xfrm>
            <a:off x="8129016" y="5734050"/>
            <a:ext cx="609600" cy="521208"/>
          </a:xfrm>
        </p:spPr>
        <p:txBody>
          <a:bodyPr/>
          <a:lstStyle/>
          <a:p>
            <a:pPr>
              <a:defRPr/>
            </a:pPr>
            <a:fld id="{855AC1C3-271A-4746-B6D5-BD7A0C5222D8}" type="slidenum">
              <a:rPr lang="en-GB" smtClean="0"/>
              <a:pPr>
                <a:defRPr/>
              </a:pPr>
              <a:t>25</a:t>
            </a:fld>
            <a:endParaRPr lang="en-GB" dirty="0"/>
          </a:p>
        </p:txBody>
      </p:sp>
      <p:sp>
        <p:nvSpPr>
          <p:cNvPr id="7" name="TextBox 6"/>
          <p:cNvSpPr txBox="1"/>
          <p:nvPr/>
        </p:nvSpPr>
        <p:spPr>
          <a:xfrm>
            <a:off x="228600" y="6581001"/>
            <a:ext cx="8534400" cy="256480"/>
          </a:xfrm>
          <a:prstGeom prst="rect">
            <a:avLst/>
          </a:prstGeom>
          <a:noFill/>
        </p:spPr>
        <p:txBody>
          <a:bodyPr wrap="square" rtlCol="0">
            <a:spAutoFit/>
          </a:bodyPr>
          <a:lstStyle/>
          <a:p>
            <a:pPr algn="r"/>
            <a:r>
              <a:rPr lang="en-US" sz="1600" dirty="0"/>
              <a:t>Susan M. Weinschenk. 2011. 100 Things Every Designer Needs to Know About People</a:t>
            </a:r>
            <a:endParaRPr lang="en-CA" sz="1600" dirty="0" smtClean="0">
              <a:latin typeface="Courier New" pitchFamily="49" charset="0"/>
              <a:cs typeface="Courier New" pitchFamily="49" charset="0"/>
            </a:endParaRPr>
          </a:p>
        </p:txBody>
      </p:sp>
      <p:sp>
        <p:nvSpPr>
          <p:cNvPr id="6" name="TextBox 5"/>
          <p:cNvSpPr txBox="1"/>
          <p:nvPr/>
        </p:nvSpPr>
        <p:spPr>
          <a:xfrm>
            <a:off x="1413992" y="5340912"/>
            <a:ext cx="6048672" cy="1077218"/>
          </a:xfrm>
          <a:prstGeom prst="rect">
            <a:avLst/>
          </a:prstGeom>
          <a:noFill/>
        </p:spPr>
        <p:txBody>
          <a:bodyPr wrap="square" rtlCol="0">
            <a:spAutoFit/>
          </a:bodyPr>
          <a:lstStyle/>
          <a:p>
            <a:r>
              <a:rPr lang="en-US" dirty="0" smtClean="0"/>
              <a:t>What if Apple had named it the iPhone </a:t>
            </a:r>
            <a:r>
              <a:rPr lang="en-US" dirty="0" err="1" smtClean="0"/>
              <a:t>nano</a:t>
            </a:r>
            <a:r>
              <a:rPr lang="en-US" dirty="0" smtClean="0"/>
              <a:t>?</a:t>
            </a:r>
          </a:p>
          <a:p>
            <a:r>
              <a:rPr lang="en-US" dirty="0" smtClean="0"/>
              <a:t>Would this have changed the conceptual model?</a:t>
            </a:r>
            <a:r>
              <a:rPr lang="en-US" baseline="0" dirty="0" smtClean="0"/>
              <a:t> </a:t>
            </a:r>
          </a:p>
          <a:p>
            <a:r>
              <a:rPr lang="en-US" dirty="0" smtClean="0"/>
              <a:t>Would this new conceptual model change the user’s mental</a:t>
            </a:r>
            <a:r>
              <a:rPr lang="en-US" baseline="0" dirty="0" smtClean="0"/>
              <a:t> </a:t>
            </a:r>
            <a:r>
              <a:rPr lang="en-US" dirty="0" smtClean="0"/>
              <a:t>model?</a:t>
            </a:r>
            <a:endParaRPr lang="en-US" dirty="0"/>
          </a:p>
        </p:txBody>
      </p:sp>
    </p:spTree>
    <p:extLst>
      <p:ext uri="{BB962C8B-B14F-4D97-AF65-F5344CB8AC3E}">
        <p14:creationId xmlns:p14="http://schemas.microsoft.com/office/powerpoint/2010/main" val="12097883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fontAlgn="auto" hangingPunct="1">
              <a:spcAft>
                <a:spcPts val="0"/>
              </a:spcAft>
              <a:defRPr/>
            </a:pPr>
            <a:r>
              <a:rPr lang="en-GB" dirty="0">
                <a:ea typeface="+mj-ea"/>
                <a:cs typeface="+mj-cs"/>
              </a:rPr>
              <a:t>What is </a:t>
            </a:r>
            <a:r>
              <a:rPr lang="en-GB" dirty="0" smtClean="0">
                <a:ea typeface="+mj-ea"/>
                <a:cs typeface="+mj-cs"/>
              </a:rPr>
              <a:t>a </a:t>
            </a:r>
            <a:r>
              <a:rPr lang="en-GB" dirty="0">
                <a:ea typeface="+mj-ea"/>
                <a:cs typeface="+mj-cs"/>
              </a:rPr>
              <a:t>conceptual model</a:t>
            </a:r>
            <a:r>
              <a:rPr lang="en-GB" dirty="0" smtClean="0">
                <a:ea typeface="+mj-ea"/>
                <a:cs typeface="+mj-cs"/>
              </a:rPr>
              <a:t>?</a:t>
            </a:r>
            <a:br>
              <a:rPr lang="en-GB" dirty="0" smtClean="0">
                <a:ea typeface="+mj-ea"/>
                <a:cs typeface="+mj-cs"/>
              </a:rPr>
            </a:br>
            <a:r>
              <a:rPr lang="en-GB" dirty="0" smtClean="0"/>
              <a:t>Why Do we need it?</a:t>
            </a:r>
            <a:endParaRPr lang="en-GB" dirty="0">
              <a:ea typeface="+mj-ea"/>
              <a:cs typeface="+mj-cs"/>
            </a:endParaRPr>
          </a:p>
        </p:txBody>
      </p:sp>
      <p:sp>
        <p:nvSpPr>
          <p:cNvPr id="20482" name="Rectangle 3"/>
          <p:cNvSpPr>
            <a:spLocks noGrp="1" noChangeArrowheads="1"/>
          </p:cNvSpPr>
          <p:nvPr>
            <p:ph sz="quarter" idx="1"/>
          </p:nvPr>
        </p:nvSpPr>
        <p:spPr>
          <a:xfrm>
            <a:off x="323850" y="1773238"/>
            <a:ext cx="7772400" cy="3599978"/>
          </a:xfrm>
        </p:spPr>
        <p:txBody>
          <a:bodyPr>
            <a:normAutofit/>
          </a:bodyPr>
          <a:lstStyle/>
          <a:p>
            <a:pPr eaLnBrk="1" hangingPunct="1">
              <a:lnSpc>
                <a:spcPct val="90000"/>
              </a:lnSpc>
            </a:pPr>
            <a:r>
              <a:rPr lang="en-GB" dirty="0" smtClean="0"/>
              <a:t>A structure outlining the central idea as well as the concepts and the relationships between them.</a:t>
            </a:r>
          </a:p>
          <a:p>
            <a:pPr eaLnBrk="1" hangingPunct="1">
              <a:lnSpc>
                <a:spcPct val="90000"/>
              </a:lnSpc>
            </a:pPr>
            <a:r>
              <a:rPr lang="en-GB" dirty="0" smtClean="0"/>
              <a:t>Why not start with the nuts and bolts of design?</a:t>
            </a:r>
          </a:p>
          <a:p>
            <a:pPr lvl="1" eaLnBrk="1" hangingPunct="1">
              <a:lnSpc>
                <a:spcPct val="90000"/>
              </a:lnSpc>
            </a:pPr>
            <a:r>
              <a:rPr lang="en-GB" dirty="0" smtClean="0"/>
              <a:t>Architects and interior designers would not think about which colour curtains to have before deciding where the windows will be placed in a new building </a:t>
            </a:r>
          </a:p>
          <a:p>
            <a:pPr lvl="1" eaLnBrk="1" hangingPunct="1">
              <a:lnSpc>
                <a:spcPct val="90000"/>
              </a:lnSpc>
            </a:pPr>
            <a:r>
              <a:rPr lang="en-GB" dirty="0" smtClean="0"/>
              <a:t>Enables </a:t>
            </a:r>
            <a:r>
              <a:rPr lang="en-GB" altLang="en-US" dirty="0" smtClean="0"/>
              <a:t>“</a:t>
            </a:r>
            <a:r>
              <a:rPr lang="en-GB" dirty="0" smtClean="0"/>
              <a:t>designers to straighten out their thinking before they start laying out their widgets</a:t>
            </a:r>
            <a:r>
              <a:rPr lang="en-GB" altLang="en-US" dirty="0" smtClean="0"/>
              <a:t>”</a:t>
            </a:r>
            <a:endParaRPr lang="en-GB" dirty="0" smtClean="0"/>
          </a:p>
          <a:p>
            <a:pPr lvl="1" eaLnBrk="1" hangingPunct="1">
              <a:lnSpc>
                <a:spcPct val="90000"/>
              </a:lnSpc>
            </a:pPr>
            <a:r>
              <a:rPr lang="en-GB" dirty="0" smtClean="0"/>
              <a:t>Provides a working strategy and a framework of general concepts and their interrelations</a:t>
            </a:r>
          </a:p>
        </p:txBody>
      </p:sp>
      <p:sp>
        <p:nvSpPr>
          <p:cNvPr id="5" name="Slide Number Placeholder 4"/>
          <p:cNvSpPr>
            <a:spLocks noGrp="1"/>
          </p:cNvSpPr>
          <p:nvPr>
            <p:ph type="sldNum" sz="quarter" idx="12"/>
          </p:nvPr>
        </p:nvSpPr>
        <p:spPr>
          <a:xfrm>
            <a:off x="8129016" y="5734050"/>
            <a:ext cx="609600" cy="521208"/>
          </a:xfrm>
        </p:spPr>
        <p:txBody>
          <a:bodyPr/>
          <a:lstStyle/>
          <a:p>
            <a:pPr>
              <a:defRPr/>
            </a:pPr>
            <a:fld id="{57A1576D-AED1-40AE-A9FD-7C78CAEA4F53}" type="slidenum">
              <a:rPr lang="en-GB" smtClean="0"/>
              <a:pPr>
                <a:defRPr/>
              </a:pPr>
              <a:t>26</a:t>
            </a:fld>
            <a:endParaRPr lang="en-GB" dirty="0"/>
          </a:p>
        </p:txBody>
      </p:sp>
      <p:sp>
        <p:nvSpPr>
          <p:cNvPr id="7" name="TextBox 6"/>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3"/>
              </a:rPr>
              <a:t>http://www.id-book.com</a:t>
            </a:r>
            <a:endParaRPr lang="en-CA" sz="1600" dirty="0" smtClean="0">
              <a:latin typeface="Courier New" pitchFamily="49" charset="0"/>
              <a:cs typeface="Courier New" pitchFamily="49" charset="0"/>
            </a:endParaRPr>
          </a:p>
        </p:txBody>
      </p:sp>
      <p:sp>
        <p:nvSpPr>
          <p:cNvPr id="2" name="TextBox 1"/>
          <p:cNvSpPr txBox="1"/>
          <p:nvPr/>
        </p:nvSpPr>
        <p:spPr>
          <a:xfrm>
            <a:off x="971600" y="5258678"/>
            <a:ext cx="3672408" cy="1323439"/>
          </a:xfrm>
          <a:prstGeom prst="rect">
            <a:avLst/>
          </a:prstGeom>
          <a:noFill/>
        </p:spPr>
        <p:txBody>
          <a:bodyPr wrap="square" rtlCol="0">
            <a:spAutoFit/>
          </a:bodyPr>
          <a:lstStyle/>
          <a:p>
            <a:r>
              <a:rPr lang="en-US" dirty="0" smtClean="0"/>
              <a:t>E.g. “Uber for laundry”</a:t>
            </a:r>
          </a:p>
          <a:p>
            <a:r>
              <a:rPr lang="en-US" dirty="0" smtClean="0"/>
              <a:t>Understood quickly </a:t>
            </a:r>
            <a:r>
              <a:rPr lang="mr-IN" dirty="0" smtClean="0"/>
              <a:t>–</a:t>
            </a:r>
            <a:r>
              <a:rPr lang="en-US" dirty="0" smtClean="0"/>
              <a:t> there is an app, you request service, someone comes to your location, they probably take your laundry and bring it back clean. </a:t>
            </a:r>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5084621"/>
            <a:ext cx="2992760" cy="149638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74638"/>
            <a:ext cx="7620000" cy="850900"/>
          </a:xfrm>
        </p:spPr>
        <p:txBody>
          <a:bodyPr/>
          <a:lstStyle/>
          <a:p>
            <a:pPr eaLnBrk="1" fontAlgn="auto" hangingPunct="1">
              <a:spcAft>
                <a:spcPts val="0"/>
              </a:spcAft>
              <a:defRPr/>
            </a:pPr>
            <a:r>
              <a:rPr lang="en-GB" dirty="0">
                <a:ea typeface="+mj-ea"/>
                <a:cs typeface="+mj-cs"/>
              </a:rPr>
              <a:t>Helps the design team</a:t>
            </a:r>
          </a:p>
        </p:txBody>
      </p:sp>
      <p:sp>
        <p:nvSpPr>
          <p:cNvPr id="22530" name="Rectangle 3"/>
          <p:cNvSpPr>
            <a:spLocks noGrp="1" noChangeArrowheads="1"/>
          </p:cNvSpPr>
          <p:nvPr>
            <p:ph sz="quarter" idx="1"/>
          </p:nvPr>
        </p:nvSpPr>
        <p:spPr>
          <a:xfrm>
            <a:off x="395288" y="1628799"/>
            <a:ext cx="8077200" cy="4895825"/>
          </a:xfrm>
        </p:spPr>
        <p:txBody>
          <a:bodyPr>
            <a:normAutofit lnSpcReduction="10000"/>
          </a:bodyPr>
          <a:lstStyle/>
          <a:p>
            <a:pPr eaLnBrk="1" hangingPunct="1"/>
            <a:r>
              <a:rPr lang="en-GB" sz="2800" dirty="0" smtClean="0"/>
              <a:t>Designers focus on how the conceptual model will be understood by users.</a:t>
            </a:r>
          </a:p>
          <a:p>
            <a:pPr lvl="1"/>
            <a:r>
              <a:rPr lang="en-GB" sz="2000" dirty="0" smtClean="0"/>
              <a:t>E.g. Fast, inexpensive laundry that is easy to schedule</a:t>
            </a:r>
          </a:p>
          <a:p>
            <a:pPr eaLnBrk="1" hangingPunct="1"/>
            <a:r>
              <a:rPr lang="en-GB" sz="2800" dirty="0" smtClean="0"/>
              <a:t>Prevents focusing on details too early.</a:t>
            </a:r>
          </a:p>
          <a:p>
            <a:pPr lvl="1"/>
            <a:r>
              <a:rPr lang="en-GB" sz="2000" dirty="0" smtClean="0"/>
              <a:t>E.g. Will they take the laundry away and clean it, or will they wash the laundry at the client’s house?  </a:t>
            </a:r>
          </a:p>
          <a:p>
            <a:pPr eaLnBrk="1" hangingPunct="1"/>
            <a:r>
              <a:rPr lang="en-GB" sz="2800" dirty="0" smtClean="0"/>
              <a:t>Establish a set of common terms they all understand and agree upon.</a:t>
            </a:r>
          </a:p>
          <a:p>
            <a:pPr lvl="1"/>
            <a:r>
              <a:rPr lang="en-GB" sz="2000" dirty="0" smtClean="0"/>
              <a:t>E.g. Wash means cleaned, but not ironed or folded</a:t>
            </a:r>
          </a:p>
          <a:p>
            <a:pPr eaLnBrk="1" hangingPunct="1"/>
            <a:r>
              <a:rPr lang="en-GB" sz="2800" dirty="0" smtClean="0"/>
              <a:t>Reduce the chance of misunderstandings and confusion arising later on.</a:t>
            </a:r>
          </a:p>
          <a:p>
            <a:pPr lvl="1"/>
            <a:r>
              <a:rPr lang="en-GB" sz="2000" dirty="0" smtClean="0"/>
              <a:t>E.g. Do users expect dry-cleaning services to be included?</a:t>
            </a:r>
          </a:p>
          <a:p>
            <a:pPr eaLnBrk="1" hangingPunct="1"/>
            <a:endParaRPr lang="en-GB" sz="2800" dirty="0" smtClean="0"/>
          </a:p>
        </p:txBody>
      </p:sp>
      <p:sp>
        <p:nvSpPr>
          <p:cNvPr id="5" name="Slide Number Placeholder 4"/>
          <p:cNvSpPr>
            <a:spLocks noGrp="1"/>
          </p:cNvSpPr>
          <p:nvPr>
            <p:ph type="sldNum" sz="quarter" idx="12"/>
          </p:nvPr>
        </p:nvSpPr>
        <p:spPr>
          <a:xfrm>
            <a:off x="8129016" y="5734050"/>
            <a:ext cx="609600" cy="521208"/>
          </a:xfrm>
        </p:spPr>
        <p:txBody>
          <a:bodyPr/>
          <a:lstStyle/>
          <a:p>
            <a:pPr>
              <a:defRPr/>
            </a:pPr>
            <a:fld id="{2AB542DE-CAF7-4509-AD1C-8E282E6EDA6B}" type="slidenum">
              <a:rPr lang="en-GB" smtClean="0"/>
              <a:pPr>
                <a:defRPr/>
              </a:pPr>
              <a:t>27</a:t>
            </a:fld>
            <a:endParaRPr lang="en-GB" dirty="0"/>
          </a:p>
        </p:txBody>
      </p:sp>
      <p:sp>
        <p:nvSpPr>
          <p:cNvPr id="6" name="TextBox 5"/>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3"/>
              </a:rPr>
              <a:t>http://www.id-book.com</a:t>
            </a:r>
            <a:endParaRPr lang="en-CA" sz="1600" dirty="0" smtClean="0">
              <a:latin typeface="Courier New" pitchFamily="49" charset="0"/>
              <a:cs typeface="Courier New" pitchFamily="49"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6020" y="232667"/>
            <a:ext cx="1832996" cy="1396132"/>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82960" y="260648"/>
            <a:ext cx="8075240" cy="724942"/>
          </a:xfrm>
        </p:spPr>
        <p:txBody>
          <a:bodyPr/>
          <a:lstStyle/>
          <a:p>
            <a:pPr eaLnBrk="1" fontAlgn="auto" hangingPunct="1">
              <a:spcAft>
                <a:spcPts val="0"/>
              </a:spcAft>
              <a:defRPr/>
            </a:pPr>
            <a:r>
              <a:rPr lang="en-GB" dirty="0">
                <a:ea typeface="+mj-ea"/>
                <a:cs typeface="+mj-cs"/>
              </a:rPr>
              <a:t>Main </a:t>
            </a:r>
            <a:r>
              <a:rPr lang="en-GB" dirty="0" smtClean="0">
                <a:ea typeface="+mj-ea"/>
                <a:cs typeface="+mj-cs"/>
              </a:rPr>
              <a:t>components of a conceptual model</a:t>
            </a:r>
            <a:endParaRPr lang="en-GB" dirty="0">
              <a:ea typeface="+mj-ea"/>
              <a:cs typeface="+mj-cs"/>
            </a:endParaRPr>
          </a:p>
        </p:txBody>
      </p:sp>
      <p:sp>
        <p:nvSpPr>
          <p:cNvPr id="24578" name="Rectangle 3"/>
          <p:cNvSpPr>
            <a:spLocks noGrp="1" noChangeArrowheads="1"/>
          </p:cNvSpPr>
          <p:nvPr>
            <p:ph sz="quarter" idx="1"/>
          </p:nvPr>
        </p:nvSpPr>
        <p:spPr>
          <a:xfrm>
            <a:off x="250825" y="1431414"/>
            <a:ext cx="8207375" cy="4703762"/>
          </a:xfrm>
        </p:spPr>
        <p:txBody>
          <a:bodyPr>
            <a:normAutofit fontScale="85000" lnSpcReduction="20000"/>
          </a:bodyPr>
          <a:lstStyle/>
          <a:p>
            <a:pPr eaLnBrk="1" hangingPunct="1"/>
            <a:r>
              <a:rPr lang="en-GB" sz="2800" dirty="0" smtClean="0"/>
              <a:t>Major </a:t>
            </a:r>
            <a:r>
              <a:rPr lang="en-GB" sz="2800" i="1" dirty="0" smtClean="0"/>
              <a:t>metaphors and analogies </a:t>
            </a:r>
            <a:r>
              <a:rPr lang="en-GB" sz="2800" dirty="0" smtClean="0"/>
              <a:t>that are used to convey how to understand what a product is for and how to use it for an activity.</a:t>
            </a:r>
          </a:p>
          <a:p>
            <a:pPr lvl="1"/>
            <a:r>
              <a:rPr lang="en-GB" sz="2000" dirty="0" smtClean="0"/>
              <a:t>E.g. The Rolex of Remote Controls </a:t>
            </a:r>
            <a:r>
              <a:rPr lang="mr-IN" sz="2000" dirty="0" smtClean="0"/>
              <a:t>–</a:t>
            </a:r>
            <a:r>
              <a:rPr lang="en-GB" sz="2000" dirty="0" smtClean="0"/>
              <a:t> understood as an expensive, but well-made remote control. A remote to brag about.</a:t>
            </a:r>
          </a:p>
          <a:p>
            <a:pPr eaLnBrk="1" hangingPunct="1"/>
            <a:r>
              <a:rPr lang="en-GB" sz="2800" i="1" dirty="0" smtClean="0"/>
              <a:t>Concepts</a:t>
            </a:r>
            <a:r>
              <a:rPr lang="en-GB" sz="2800" dirty="0" smtClean="0"/>
              <a:t> that users are exposed to through the product</a:t>
            </a:r>
          </a:p>
          <a:p>
            <a:pPr lvl="1"/>
            <a:r>
              <a:rPr lang="en-GB" sz="2000" dirty="0" smtClean="0"/>
              <a:t>E.g. The remote control has Netflix and YouTube buttons </a:t>
            </a:r>
            <a:r>
              <a:rPr lang="mr-IN" sz="2000" dirty="0" smtClean="0"/>
              <a:t>–</a:t>
            </a:r>
            <a:r>
              <a:rPr lang="en-GB" sz="2000" dirty="0" smtClean="0"/>
              <a:t> probably means easy one-touch access to those services </a:t>
            </a:r>
            <a:endParaRPr lang="en-GB" sz="2200" dirty="0" smtClean="0"/>
          </a:p>
          <a:p>
            <a:pPr eaLnBrk="1" hangingPunct="1"/>
            <a:r>
              <a:rPr lang="en-GB" sz="2800" dirty="0" smtClean="0"/>
              <a:t>The </a:t>
            </a:r>
            <a:r>
              <a:rPr lang="en-GB" sz="2800" i="1" dirty="0" smtClean="0"/>
              <a:t>relationships</a:t>
            </a:r>
            <a:r>
              <a:rPr lang="en-GB" sz="2800" dirty="0" smtClean="0"/>
              <a:t> between the concepts</a:t>
            </a:r>
          </a:p>
          <a:p>
            <a:pPr lvl="1" eaLnBrk="1" hangingPunct="1"/>
            <a:r>
              <a:rPr lang="en-GB" sz="2400" dirty="0" smtClean="0"/>
              <a:t>E.g. </a:t>
            </a:r>
            <a:r>
              <a:rPr lang="en-GB" sz="2400" dirty="0"/>
              <a:t>A</a:t>
            </a:r>
            <a:r>
              <a:rPr lang="en-GB" sz="2400" dirty="0" smtClean="0"/>
              <a:t>rrow-shaped buttons increment </a:t>
            </a:r>
            <a:r>
              <a:rPr lang="en-GB" sz="2400" dirty="0" smtClean="0"/>
              <a:t>or decrement </a:t>
            </a:r>
          </a:p>
          <a:p>
            <a:pPr eaLnBrk="1" hangingPunct="1"/>
            <a:r>
              <a:rPr lang="en-GB" sz="2800" dirty="0" smtClean="0"/>
              <a:t>The </a:t>
            </a:r>
            <a:r>
              <a:rPr lang="en-GB" sz="2800" i="1" dirty="0" smtClean="0"/>
              <a:t>mappings</a:t>
            </a:r>
            <a:r>
              <a:rPr lang="en-GB" sz="2800" dirty="0" smtClean="0"/>
              <a:t> between the concepts and the user experience the product is designed to support</a:t>
            </a:r>
          </a:p>
          <a:p>
            <a:pPr lvl="1"/>
            <a:r>
              <a:rPr lang="en-GB" sz="2000" dirty="0" smtClean="0"/>
              <a:t>E.g. The concept of one-button YouTube viewing could be marred by the actual design which requires signing in each time.</a:t>
            </a:r>
            <a:endParaRPr lang="en-GB" sz="2200" dirty="0" smtClean="0"/>
          </a:p>
        </p:txBody>
      </p:sp>
      <p:sp>
        <p:nvSpPr>
          <p:cNvPr id="5" name="Slide Number Placeholder 4"/>
          <p:cNvSpPr>
            <a:spLocks noGrp="1"/>
          </p:cNvSpPr>
          <p:nvPr>
            <p:ph type="sldNum" sz="quarter" idx="12"/>
          </p:nvPr>
        </p:nvSpPr>
        <p:spPr>
          <a:xfrm>
            <a:off x="8129016" y="5734050"/>
            <a:ext cx="609600" cy="521208"/>
          </a:xfrm>
        </p:spPr>
        <p:txBody>
          <a:bodyPr/>
          <a:lstStyle/>
          <a:p>
            <a:pPr>
              <a:defRPr/>
            </a:pPr>
            <a:fld id="{259BD333-09AC-483B-AF30-83D3CB25EDA8}" type="slidenum">
              <a:rPr lang="en-GB" smtClean="0"/>
              <a:pPr>
                <a:defRPr/>
              </a:pPr>
              <a:t>28</a:t>
            </a:fld>
            <a:endParaRPr lang="en-GB" dirty="0"/>
          </a:p>
        </p:txBody>
      </p:sp>
      <p:sp>
        <p:nvSpPr>
          <p:cNvPr id="6" name="TextBox 5"/>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3"/>
              </a:rPr>
              <a:t>http://www.id-book.com</a:t>
            </a:r>
            <a:endParaRPr lang="en-CA" sz="1600" dirty="0" smtClean="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upload.wikimedia.org/wikipedia/commons/7/7a/Visicalc.png"/>
          <p:cNvPicPr>
            <a:picLocks noChangeAspect="1" noChangeArrowheads="1"/>
          </p:cNvPicPr>
          <p:nvPr/>
        </p:nvPicPr>
        <p:blipFill>
          <a:blip r:embed="rId3"/>
          <a:srcRect/>
          <a:stretch>
            <a:fillRect/>
          </a:stretch>
        </p:blipFill>
        <p:spPr bwMode="auto">
          <a:xfrm>
            <a:off x="3635896" y="1844824"/>
            <a:ext cx="5045968" cy="3460092"/>
          </a:xfrm>
          <a:prstGeom prst="rect">
            <a:avLst/>
          </a:prstGeom>
          <a:noFill/>
        </p:spPr>
      </p:pic>
      <p:sp>
        <p:nvSpPr>
          <p:cNvPr id="14338" name="Rectangle 2"/>
          <p:cNvSpPr>
            <a:spLocks noGrp="1" noChangeArrowheads="1"/>
          </p:cNvSpPr>
          <p:nvPr>
            <p:ph type="title"/>
          </p:nvPr>
        </p:nvSpPr>
        <p:spPr>
          <a:xfrm>
            <a:off x="228600" y="228600"/>
            <a:ext cx="8839200" cy="1143000"/>
          </a:xfrm>
        </p:spPr>
        <p:txBody>
          <a:bodyPr/>
          <a:lstStyle/>
          <a:p>
            <a:pPr eaLnBrk="1" fontAlgn="auto" hangingPunct="1">
              <a:spcAft>
                <a:spcPts val="0"/>
              </a:spcAft>
              <a:defRPr/>
            </a:pPr>
            <a:r>
              <a:rPr lang="en-GB" dirty="0">
                <a:ea typeface="+mj-ea"/>
                <a:cs typeface="+mj-cs"/>
              </a:rPr>
              <a:t>A classic conceptual model: </a:t>
            </a:r>
            <a:br>
              <a:rPr lang="en-GB" dirty="0">
                <a:ea typeface="+mj-ea"/>
                <a:cs typeface="+mj-cs"/>
              </a:rPr>
            </a:br>
            <a:r>
              <a:rPr lang="en-GB" dirty="0" smtClean="0">
                <a:ea typeface="+mj-ea"/>
                <a:cs typeface="+mj-cs"/>
              </a:rPr>
              <a:t>VisiCalc: the first spreadsheet app (</a:t>
            </a:r>
            <a:r>
              <a:rPr lang="en-GB" dirty="0">
                <a:ea typeface="+mj-ea"/>
                <a:cs typeface="+mj-cs"/>
              </a:rPr>
              <a:t>1979)</a:t>
            </a:r>
          </a:p>
        </p:txBody>
      </p:sp>
      <p:sp>
        <p:nvSpPr>
          <p:cNvPr id="14339" name="Rectangle 3"/>
          <p:cNvSpPr>
            <a:spLocks noGrp="1" noChangeArrowheads="1"/>
          </p:cNvSpPr>
          <p:nvPr>
            <p:ph sz="quarter" idx="1"/>
          </p:nvPr>
        </p:nvSpPr>
        <p:spPr>
          <a:xfrm>
            <a:off x="304800" y="1905000"/>
            <a:ext cx="7772400" cy="4114800"/>
          </a:xfrm>
        </p:spPr>
        <p:txBody>
          <a:bodyPr rtlCol="0">
            <a:normAutofit fontScale="92500" lnSpcReduction="20000"/>
          </a:bodyPr>
          <a:lstStyle/>
          <a:p>
            <a:pPr eaLnBrk="1" fontAlgn="auto" hangingPunct="1">
              <a:spcAft>
                <a:spcPts val="0"/>
              </a:spcAft>
              <a:defRPr/>
            </a:pPr>
            <a:r>
              <a:rPr lang="en-GB" sz="2400" dirty="0" smtClean="0">
                <a:ea typeface="+mn-ea"/>
                <a:cs typeface="+mn-cs"/>
              </a:rPr>
              <a:t>Metaphor:</a:t>
            </a:r>
          </a:p>
          <a:p>
            <a:pPr marL="640080" lvl="1" eaLnBrk="1" fontAlgn="auto" hangingPunct="1">
              <a:spcAft>
                <a:spcPts val="0"/>
              </a:spcAft>
              <a:defRPr/>
            </a:pPr>
            <a:r>
              <a:rPr lang="en-GB" dirty="0" smtClean="0">
                <a:ea typeface="+mn-ea"/>
              </a:rPr>
              <a:t>The ledger sheet</a:t>
            </a:r>
          </a:p>
          <a:p>
            <a:pPr eaLnBrk="1" fontAlgn="auto" hangingPunct="1">
              <a:spcAft>
                <a:spcPts val="0"/>
              </a:spcAft>
              <a:defRPr/>
            </a:pPr>
            <a:r>
              <a:rPr lang="en-GB" sz="2400" dirty="0" smtClean="0">
                <a:ea typeface="+mn-ea"/>
                <a:cs typeface="+mn-cs"/>
              </a:rPr>
              <a:t>Concepts:</a:t>
            </a:r>
          </a:p>
          <a:p>
            <a:pPr marL="640080" lvl="1" eaLnBrk="1" fontAlgn="auto" hangingPunct="1">
              <a:spcAft>
                <a:spcPts val="0"/>
              </a:spcAft>
              <a:defRPr/>
            </a:pPr>
            <a:r>
              <a:rPr lang="en-GB" dirty="0" smtClean="0">
                <a:ea typeface="+mn-ea"/>
              </a:rPr>
              <a:t>Columns, rows, </a:t>
            </a:r>
            <a:br>
              <a:rPr lang="en-GB" dirty="0" smtClean="0">
                <a:ea typeface="+mn-ea"/>
              </a:rPr>
            </a:br>
            <a:r>
              <a:rPr lang="en-GB" dirty="0" smtClean="0">
                <a:ea typeface="+mn-ea"/>
              </a:rPr>
              <a:t>totals</a:t>
            </a:r>
          </a:p>
          <a:p>
            <a:pPr marL="342900" lvl="1" eaLnBrk="1" fontAlgn="auto" hangingPunct="1">
              <a:spcAft>
                <a:spcPts val="0"/>
              </a:spcAft>
              <a:buClr>
                <a:schemeClr val="accent1"/>
              </a:buClr>
              <a:defRPr/>
            </a:pPr>
            <a:r>
              <a:rPr lang="en-GB" sz="2400" dirty="0">
                <a:ea typeface="+mn-ea"/>
              </a:rPr>
              <a:t>Interactive and </a:t>
            </a:r>
            <a:br>
              <a:rPr lang="en-GB" sz="2400" dirty="0">
                <a:ea typeface="+mn-ea"/>
              </a:rPr>
            </a:br>
            <a:r>
              <a:rPr lang="en-GB" sz="2400" dirty="0" smtClean="0">
                <a:ea typeface="+mn-ea"/>
              </a:rPr>
              <a:t>computational</a:t>
            </a:r>
          </a:p>
          <a:p>
            <a:pPr eaLnBrk="1" fontAlgn="auto" hangingPunct="1">
              <a:spcAft>
                <a:spcPts val="0"/>
              </a:spcAft>
              <a:defRPr/>
            </a:pPr>
            <a:r>
              <a:rPr lang="en-GB" sz="2400" dirty="0" smtClean="0">
                <a:ea typeface="+mn-ea"/>
                <a:cs typeface="+mn-cs"/>
              </a:rPr>
              <a:t>Effect:</a:t>
            </a:r>
          </a:p>
          <a:p>
            <a:pPr marL="640080" lvl="1" eaLnBrk="1" fontAlgn="auto" hangingPunct="1">
              <a:spcAft>
                <a:spcPts val="0"/>
              </a:spcAft>
              <a:defRPr/>
            </a:pPr>
            <a:r>
              <a:rPr lang="en-GB" dirty="0" smtClean="0">
                <a:ea typeface="+mn-ea"/>
              </a:rPr>
              <a:t>Intuitive: accountants</a:t>
            </a:r>
            <a:br>
              <a:rPr lang="en-GB" dirty="0" smtClean="0">
                <a:ea typeface="+mn-ea"/>
              </a:rPr>
            </a:br>
            <a:r>
              <a:rPr lang="en-GB" dirty="0" smtClean="0">
                <a:ea typeface="+mn-ea"/>
              </a:rPr>
              <a:t>would get it </a:t>
            </a:r>
            <a:br>
              <a:rPr lang="en-GB" dirty="0" smtClean="0">
                <a:ea typeface="+mn-ea"/>
              </a:rPr>
            </a:br>
            <a:r>
              <a:rPr lang="en-GB" dirty="0" smtClean="0">
                <a:ea typeface="+mn-ea"/>
              </a:rPr>
              <a:t>immediately</a:t>
            </a:r>
          </a:p>
          <a:p>
            <a:pPr marL="640080" lvl="1" eaLnBrk="1" fontAlgn="auto" hangingPunct="1">
              <a:spcAft>
                <a:spcPts val="0"/>
              </a:spcAft>
              <a:defRPr/>
            </a:pPr>
            <a:r>
              <a:rPr lang="en-GB" dirty="0" smtClean="0">
                <a:ea typeface="+mn-ea"/>
              </a:rPr>
              <a:t>Greatly </a:t>
            </a:r>
            <a:r>
              <a:rPr lang="en-GB" dirty="0">
                <a:ea typeface="+mn-ea"/>
              </a:rPr>
              <a:t>extending  </a:t>
            </a:r>
            <a:br>
              <a:rPr lang="en-GB" dirty="0">
                <a:ea typeface="+mn-ea"/>
              </a:rPr>
            </a:br>
            <a:r>
              <a:rPr lang="en-GB" dirty="0">
                <a:ea typeface="+mn-ea"/>
              </a:rPr>
              <a:t>what accountants </a:t>
            </a:r>
            <a:br>
              <a:rPr lang="en-GB" dirty="0">
                <a:ea typeface="+mn-ea"/>
              </a:rPr>
            </a:br>
            <a:r>
              <a:rPr lang="en-GB" dirty="0">
                <a:ea typeface="+mn-ea"/>
              </a:rPr>
              <a:t>and others could do </a:t>
            </a:r>
          </a:p>
        </p:txBody>
      </p:sp>
      <p:sp>
        <p:nvSpPr>
          <p:cNvPr id="7" name="Slide Number Placeholder 6"/>
          <p:cNvSpPr>
            <a:spLocks noGrp="1"/>
          </p:cNvSpPr>
          <p:nvPr>
            <p:ph type="sldNum" sz="quarter" idx="12"/>
          </p:nvPr>
        </p:nvSpPr>
        <p:spPr>
          <a:xfrm>
            <a:off x="8129016" y="5734050"/>
            <a:ext cx="609600" cy="521208"/>
          </a:xfrm>
        </p:spPr>
        <p:txBody>
          <a:bodyPr/>
          <a:lstStyle/>
          <a:p>
            <a:pPr>
              <a:defRPr/>
            </a:pPr>
            <a:fld id="{FC4A3486-FDB0-40C3-B4BD-747416008D7E}" type="slidenum">
              <a:rPr lang="en-GB" smtClean="0"/>
              <a:pPr>
                <a:defRPr/>
              </a:pPr>
              <a:t>29</a:t>
            </a:fld>
            <a:endParaRPr lang="en-GB" dirty="0"/>
          </a:p>
        </p:txBody>
      </p:sp>
      <p:sp>
        <p:nvSpPr>
          <p:cNvPr id="8" name="TextBox 7"/>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4"/>
              </a:rPr>
              <a:t>http://www.id-book.com</a:t>
            </a:r>
            <a:endParaRPr lang="en-CA" sz="1600" dirty="0" smtClean="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228600"/>
            <a:ext cx="7772400" cy="1143000"/>
          </a:xfrm>
        </p:spPr>
        <p:txBody>
          <a:bodyPr/>
          <a:lstStyle/>
          <a:p>
            <a:pPr eaLnBrk="1" fontAlgn="auto" hangingPunct="1">
              <a:spcAft>
                <a:spcPts val="0"/>
              </a:spcAft>
              <a:defRPr/>
            </a:pPr>
            <a:r>
              <a:rPr lang="en-GB" dirty="0">
                <a:latin typeface="Verdana" charset="0"/>
                <a:ea typeface="+mj-ea"/>
                <a:cs typeface="+mj-cs"/>
              </a:rPr>
              <a:t>Another classic</a:t>
            </a:r>
          </a:p>
        </p:txBody>
      </p:sp>
      <p:sp>
        <p:nvSpPr>
          <p:cNvPr id="28674" name="Rectangle 3"/>
          <p:cNvSpPr>
            <a:spLocks noGrp="1" noChangeArrowheads="1"/>
          </p:cNvSpPr>
          <p:nvPr>
            <p:ph sz="quarter" idx="1"/>
          </p:nvPr>
        </p:nvSpPr>
        <p:spPr>
          <a:xfrm>
            <a:off x="685800" y="1615154"/>
            <a:ext cx="3888432" cy="4176688"/>
          </a:xfrm>
        </p:spPr>
        <p:txBody>
          <a:bodyPr>
            <a:noAutofit/>
          </a:bodyPr>
          <a:lstStyle/>
          <a:p>
            <a:pPr eaLnBrk="1" hangingPunct="1">
              <a:lnSpc>
                <a:spcPct val="110000"/>
              </a:lnSpc>
            </a:pPr>
            <a:r>
              <a:rPr lang="en-GB" sz="2000" dirty="0" smtClean="0"/>
              <a:t>8010 Star office system targeted at workers not interested in computing</a:t>
            </a:r>
            <a:endParaRPr lang="en-GB" sz="2000" i="1" dirty="0" smtClean="0"/>
          </a:p>
          <a:p>
            <a:pPr eaLnBrk="1" hangingPunct="1">
              <a:lnSpc>
                <a:spcPct val="110000"/>
              </a:lnSpc>
            </a:pPr>
            <a:r>
              <a:rPr lang="en-GB" sz="2000" dirty="0" smtClean="0"/>
              <a:t>Spent several person-years at beginning working out the conceptual model</a:t>
            </a:r>
          </a:p>
          <a:p>
            <a:pPr eaLnBrk="1" hangingPunct="1">
              <a:lnSpc>
                <a:spcPct val="110000"/>
              </a:lnSpc>
            </a:pPr>
            <a:r>
              <a:rPr lang="en-GB" sz="2000" dirty="0" smtClean="0"/>
              <a:t>Simplified the electronic world, making it seem more familiar, less alien, and easier to learn </a:t>
            </a:r>
          </a:p>
        </p:txBody>
      </p:sp>
      <p:sp>
        <p:nvSpPr>
          <p:cNvPr id="28675" name="Text Box 5"/>
          <p:cNvSpPr txBox="1">
            <a:spLocks noChangeArrowheads="1"/>
          </p:cNvSpPr>
          <p:nvPr/>
        </p:nvSpPr>
        <p:spPr bwMode="auto">
          <a:xfrm>
            <a:off x="517525" y="5954713"/>
            <a:ext cx="2500313" cy="396875"/>
          </a:xfrm>
          <a:prstGeom prst="rect">
            <a:avLst/>
          </a:prstGeom>
          <a:noFill/>
          <a:ln w="9525">
            <a:noFill/>
            <a:miter lim="800000"/>
            <a:headEnd/>
            <a:tailEnd/>
          </a:ln>
        </p:spPr>
        <p:txBody>
          <a:bodyPr wrap="none">
            <a:spAutoFit/>
          </a:bodyPr>
          <a:lstStyle/>
          <a:p>
            <a:r>
              <a:rPr lang="en-GB" sz="2000" baseline="0" dirty="0">
                <a:latin typeface="Arial" pitchFamily="34" charset="0"/>
              </a:rPr>
              <a:t>Johnson et al (1989)</a:t>
            </a:r>
          </a:p>
        </p:txBody>
      </p:sp>
      <p:sp>
        <p:nvSpPr>
          <p:cNvPr id="6" name="Slide Number Placeholder 5"/>
          <p:cNvSpPr>
            <a:spLocks noGrp="1"/>
          </p:cNvSpPr>
          <p:nvPr>
            <p:ph type="sldNum" sz="quarter" idx="12"/>
          </p:nvPr>
        </p:nvSpPr>
        <p:spPr>
          <a:xfrm>
            <a:off x="8129016" y="5734050"/>
            <a:ext cx="609600" cy="521208"/>
          </a:xfrm>
        </p:spPr>
        <p:txBody>
          <a:bodyPr/>
          <a:lstStyle/>
          <a:p>
            <a:pPr>
              <a:defRPr/>
            </a:pPr>
            <a:fld id="{2618D089-EE55-4BE4-BA04-4BBC073351CE}" type="slidenum">
              <a:rPr lang="en-GB" smtClean="0"/>
              <a:pPr>
                <a:defRPr/>
              </a:pPr>
              <a:t>30</a:t>
            </a:fld>
            <a:endParaRPr lang="en-GB" dirty="0"/>
          </a:p>
        </p:txBody>
      </p:sp>
      <p:sp>
        <p:nvSpPr>
          <p:cNvPr id="7" name="TextBox 6"/>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3"/>
              </a:rPr>
              <a:t>http://www.id-book.com</a:t>
            </a:r>
            <a:endParaRPr lang="en-CA" sz="1600" dirty="0" smtClean="0">
              <a:latin typeface="Courier New" pitchFamily="49" charset="0"/>
              <a:cs typeface="Courier New" pitchFamily="49"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5120" y="770493"/>
            <a:ext cx="3327712" cy="468052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536" y="188639"/>
            <a:ext cx="8060432" cy="827569"/>
          </a:xfrm>
        </p:spPr>
        <p:txBody>
          <a:bodyPr>
            <a:normAutofit fontScale="90000"/>
          </a:bodyPr>
          <a:lstStyle/>
          <a:p>
            <a:pPr eaLnBrk="1" fontAlgn="auto" hangingPunct="1">
              <a:spcAft>
                <a:spcPts val="0"/>
              </a:spcAft>
              <a:defRPr/>
            </a:pPr>
            <a:r>
              <a:rPr lang="en-GB" dirty="0" smtClean="0">
                <a:latin typeface="Verdana" charset="0"/>
                <a:ea typeface="+mj-ea"/>
                <a:cs typeface="+mj-cs"/>
              </a:rPr>
              <a:t>Computers and Ads NOT focusing on what an average office worker wants in a computer </a:t>
            </a:r>
            <a:endParaRPr lang="en-GB" dirty="0">
              <a:latin typeface="Verdana" charset="0"/>
              <a:ea typeface="+mj-ea"/>
              <a:cs typeface="+mj-cs"/>
            </a:endParaRPr>
          </a:p>
        </p:txBody>
      </p:sp>
      <p:sp>
        <p:nvSpPr>
          <p:cNvPr id="6" name="Slide Number Placeholder 5"/>
          <p:cNvSpPr>
            <a:spLocks noGrp="1"/>
          </p:cNvSpPr>
          <p:nvPr>
            <p:ph type="sldNum" sz="quarter" idx="12"/>
          </p:nvPr>
        </p:nvSpPr>
        <p:spPr>
          <a:xfrm>
            <a:off x="8129016" y="5734050"/>
            <a:ext cx="609600" cy="521208"/>
          </a:xfrm>
        </p:spPr>
        <p:txBody>
          <a:bodyPr/>
          <a:lstStyle/>
          <a:p>
            <a:pPr>
              <a:defRPr/>
            </a:pPr>
            <a:fld id="{2618D089-EE55-4BE4-BA04-4BBC073351CE}" type="slidenum">
              <a:rPr lang="en-GB" smtClean="0"/>
              <a:pPr>
                <a:defRPr/>
              </a:pPr>
              <a:t>31</a:t>
            </a:fld>
            <a:endParaRPr lang="en-GB" dirty="0"/>
          </a:p>
        </p:txBody>
      </p:sp>
      <p:sp>
        <p:nvSpPr>
          <p:cNvPr id="7" name="TextBox 6"/>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3"/>
              </a:rPr>
              <a:t>http://www.id-book.com</a:t>
            </a:r>
            <a:endParaRPr lang="en-CA" sz="1600" dirty="0" smtClean="0">
              <a:latin typeface="Courier New" pitchFamily="49" charset="0"/>
              <a:cs typeface="Courier New" pitchFamily="49"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6" y="1382000"/>
            <a:ext cx="3816424" cy="5327241"/>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7735" y="1341951"/>
            <a:ext cx="3650248" cy="5165446"/>
          </a:xfrm>
          <a:prstGeom prst="rect">
            <a:avLst/>
          </a:prstGeom>
        </p:spPr>
      </p:pic>
    </p:spTree>
    <p:extLst>
      <p:ext uri="{BB962C8B-B14F-4D97-AF65-F5344CB8AC3E}">
        <p14:creationId xmlns:p14="http://schemas.microsoft.com/office/powerpoint/2010/main" val="9015420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962915" y="140441"/>
            <a:ext cx="7772400" cy="533400"/>
          </a:xfrm>
        </p:spPr>
        <p:txBody>
          <a:bodyPr>
            <a:normAutofit fontScale="90000"/>
          </a:bodyPr>
          <a:lstStyle/>
          <a:p>
            <a:pPr eaLnBrk="1" fontAlgn="auto" hangingPunct="1">
              <a:spcAft>
                <a:spcPts val="0"/>
              </a:spcAft>
              <a:defRPr/>
            </a:pPr>
            <a:r>
              <a:rPr lang="en-GB" sz="3600">
                <a:latin typeface="Verdana" charset="0"/>
                <a:ea typeface="+mj-ea"/>
                <a:cs typeface="+mj-cs"/>
              </a:rPr>
              <a:t>The Star interface (1981)</a:t>
            </a:r>
          </a:p>
        </p:txBody>
      </p:sp>
      <p:sp>
        <p:nvSpPr>
          <p:cNvPr id="5" name="Slide Number Placeholder 4"/>
          <p:cNvSpPr>
            <a:spLocks noGrp="1"/>
          </p:cNvSpPr>
          <p:nvPr>
            <p:ph type="sldNum" sz="quarter" idx="12"/>
          </p:nvPr>
        </p:nvSpPr>
        <p:spPr>
          <a:xfrm>
            <a:off x="8129016" y="5734050"/>
            <a:ext cx="609600" cy="521208"/>
          </a:xfrm>
        </p:spPr>
        <p:txBody>
          <a:bodyPr/>
          <a:lstStyle/>
          <a:p>
            <a:pPr>
              <a:defRPr/>
            </a:pPr>
            <a:fld id="{5455F858-4C92-424F-A3AE-91524C1F8DBA}" type="slidenum">
              <a:rPr lang="en-GB" smtClean="0"/>
              <a:pPr>
                <a:defRPr/>
              </a:pPr>
              <a:t>32</a:t>
            </a:fld>
            <a:endParaRPr lang="en-GB" dirty="0"/>
          </a:p>
        </p:txBody>
      </p:sp>
      <p:pic>
        <p:nvPicPr>
          <p:cNvPr id="55298" name="Picture 2" descr="http://www.crystalxp.net/news/img/2110.gif"/>
          <p:cNvPicPr>
            <a:picLocks noChangeAspect="1" noChangeArrowheads="1"/>
          </p:cNvPicPr>
          <p:nvPr/>
        </p:nvPicPr>
        <p:blipFill>
          <a:blip r:embed="rId3"/>
          <a:srcRect/>
          <a:stretch>
            <a:fillRect/>
          </a:stretch>
        </p:blipFill>
        <p:spPr bwMode="auto">
          <a:xfrm>
            <a:off x="755576" y="836712"/>
            <a:ext cx="6552491" cy="5184576"/>
          </a:xfrm>
          <a:prstGeom prst="rect">
            <a:avLst/>
          </a:prstGeom>
          <a:noFill/>
        </p:spPr>
      </p:pic>
      <p:sp>
        <p:nvSpPr>
          <p:cNvPr id="7" name="TextBox 6"/>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4"/>
              </a:rPr>
              <a:t>http://www.id-book.com</a:t>
            </a:r>
            <a:endParaRPr lang="en-CA" sz="1600" dirty="0" smtClean="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fontAlgn="auto" hangingPunct="1">
              <a:spcAft>
                <a:spcPts val="0"/>
              </a:spcAft>
              <a:defRPr/>
            </a:pPr>
            <a:r>
              <a:rPr lang="en-GB">
                <a:latin typeface="Verdana" charset="0"/>
                <a:ea typeface="+mj-ea"/>
                <a:cs typeface="+mj-cs"/>
              </a:rPr>
              <a:t>Interface metaphors</a:t>
            </a:r>
          </a:p>
        </p:txBody>
      </p:sp>
      <p:sp>
        <p:nvSpPr>
          <p:cNvPr id="32770" name="Rectangle 3"/>
          <p:cNvSpPr>
            <a:spLocks noGrp="1" noChangeArrowheads="1"/>
          </p:cNvSpPr>
          <p:nvPr>
            <p:ph sz="quarter" idx="1"/>
          </p:nvPr>
        </p:nvSpPr>
        <p:spPr>
          <a:xfrm>
            <a:off x="827584" y="1557338"/>
            <a:ext cx="7489329" cy="4895850"/>
          </a:xfrm>
        </p:spPr>
        <p:txBody>
          <a:bodyPr>
            <a:normAutofit lnSpcReduction="10000"/>
          </a:bodyPr>
          <a:lstStyle/>
          <a:p>
            <a:pPr eaLnBrk="1" hangingPunct="1"/>
            <a:r>
              <a:rPr lang="en-GB" sz="2800" dirty="0" smtClean="0"/>
              <a:t>Designed to be similar to an                </a:t>
            </a:r>
            <a:r>
              <a:rPr lang="en-GB" sz="2800" i="1" dirty="0" smtClean="0"/>
              <a:t>aspect </a:t>
            </a:r>
            <a:r>
              <a:rPr lang="en-GB" sz="2800" dirty="0" smtClean="0"/>
              <a:t>of a physical entity but                also has own properties.</a:t>
            </a:r>
          </a:p>
          <a:p>
            <a:pPr lvl="1" eaLnBrk="1" hangingPunct="1"/>
            <a:r>
              <a:rPr lang="en-GB" sz="2800" dirty="0" smtClean="0"/>
              <a:t>e.g. </a:t>
            </a:r>
            <a:r>
              <a:rPr lang="en-GB" altLang="en-US" sz="2800" dirty="0" smtClean="0"/>
              <a:t>“</a:t>
            </a:r>
            <a:r>
              <a:rPr lang="en-GB" sz="2800" dirty="0" smtClean="0"/>
              <a:t>desktop</a:t>
            </a:r>
            <a:r>
              <a:rPr lang="en-GB" altLang="en-US" sz="2800" dirty="0" smtClean="0"/>
              <a:t>”</a:t>
            </a:r>
            <a:r>
              <a:rPr lang="en-GB" sz="2800" dirty="0" smtClean="0"/>
              <a:t>, search </a:t>
            </a:r>
            <a:r>
              <a:rPr lang="en-GB" altLang="en-US" sz="2800" dirty="0" smtClean="0"/>
              <a:t>“</a:t>
            </a:r>
            <a:r>
              <a:rPr lang="en-GB" sz="2800" dirty="0" smtClean="0"/>
              <a:t>engine</a:t>
            </a:r>
            <a:r>
              <a:rPr lang="en-GB" altLang="en-US" sz="2800" dirty="0" smtClean="0"/>
              <a:t>”</a:t>
            </a:r>
            <a:r>
              <a:rPr lang="en-GB" sz="2800" dirty="0" smtClean="0"/>
              <a:t>, </a:t>
            </a:r>
            <a:r>
              <a:rPr lang="en-GB" altLang="en-US" sz="2800" dirty="0" smtClean="0"/>
              <a:t>“</a:t>
            </a:r>
            <a:r>
              <a:rPr lang="en-GB" sz="2800" dirty="0" smtClean="0"/>
              <a:t>folder</a:t>
            </a:r>
            <a:r>
              <a:rPr lang="en-GB" altLang="en-US" sz="2800" dirty="0" smtClean="0"/>
              <a:t>”</a:t>
            </a:r>
            <a:r>
              <a:rPr lang="en-GB" sz="2800" dirty="0" smtClean="0"/>
              <a:t>, </a:t>
            </a:r>
            <a:r>
              <a:rPr lang="en-GB" altLang="en-US" sz="2800" dirty="0" smtClean="0"/>
              <a:t>“trash”</a:t>
            </a:r>
            <a:endParaRPr lang="en-GB" altLang="ja-JP" sz="2800" dirty="0" smtClean="0"/>
          </a:p>
          <a:p>
            <a:pPr eaLnBrk="1" hangingPunct="1"/>
            <a:r>
              <a:rPr lang="en-GB" sz="2800" dirty="0" smtClean="0"/>
              <a:t>Exploit user</a:t>
            </a:r>
            <a:r>
              <a:rPr lang="en-GB" altLang="en-US" sz="2800" dirty="0" smtClean="0"/>
              <a:t>’</a:t>
            </a:r>
            <a:r>
              <a:rPr lang="en-GB" sz="2800" dirty="0" smtClean="0"/>
              <a:t>s familiar knowledge, helping them to understand unfamiliar aspects of the interface</a:t>
            </a:r>
          </a:p>
          <a:p>
            <a:pPr eaLnBrk="1" hangingPunct="1"/>
            <a:r>
              <a:rPr lang="en-GB" sz="2800" dirty="0" smtClean="0"/>
              <a:t>Also: people find it easier to learn and talk about what they are doing at the computer interface in terms familiar to them</a:t>
            </a:r>
            <a:r>
              <a:rPr lang="en-GB" sz="3200" dirty="0" smtClean="0"/>
              <a:t>.</a:t>
            </a:r>
          </a:p>
        </p:txBody>
      </p:sp>
      <p:sp>
        <p:nvSpPr>
          <p:cNvPr id="5" name="Slide Number Placeholder 4"/>
          <p:cNvSpPr>
            <a:spLocks noGrp="1"/>
          </p:cNvSpPr>
          <p:nvPr>
            <p:ph type="sldNum" sz="quarter" idx="12"/>
          </p:nvPr>
        </p:nvSpPr>
        <p:spPr>
          <a:xfrm>
            <a:off x="8129016" y="5734050"/>
            <a:ext cx="609600" cy="521208"/>
          </a:xfrm>
        </p:spPr>
        <p:txBody>
          <a:bodyPr/>
          <a:lstStyle/>
          <a:p>
            <a:pPr>
              <a:defRPr/>
            </a:pPr>
            <a:fld id="{4EDB3663-3E08-4821-8DD5-4CAB9B03DBC4}" type="slidenum">
              <a:rPr lang="en-GB" smtClean="0"/>
              <a:pPr>
                <a:defRPr/>
              </a:pPr>
              <a:t>33</a:t>
            </a:fld>
            <a:endParaRPr lang="en-GB" dirty="0"/>
          </a:p>
        </p:txBody>
      </p:sp>
      <p:sp>
        <p:nvSpPr>
          <p:cNvPr id="6" name="TextBox 5"/>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3"/>
              </a:rPr>
              <a:t>http://www.id-book.com</a:t>
            </a:r>
            <a:endParaRPr lang="en-CA" sz="1600" dirty="0" smtClean="0">
              <a:latin typeface="Courier New" pitchFamily="49" charset="0"/>
              <a:cs typeface="Courier New" pitchFamily="49"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8451" y="0"/>
            <a:ext cx="2865935" cy="2780928"/>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188640"/>
            <a:ext cx="7467600" cy="652934"/>
          </a:xfrm>
        </p:spPr>
        <p:txBody>
          <a:bodyPr/>
          <a:lstStyle/>
          <a:p>
            <a:pPr eaLnBrk="1" fontAlgn="auto" hangingPunct="1">
              <a:spcAft>
                <a:spcPts val="0"/>
              </a:spcAft>
              <a:defRPr/>
            </a:pPr>
            <a:r>
              <a:rPr lang="en-GB" dirty="0">
                <a:ea typeface="+mj-ea"/>
                <a:cs typeface="+mj-cs"/>
              </a:rPr>
              <a:t>Benefits of interface metaphors</a:t>
            </a:r>
          </a:p>
        </p:txBody>
      </p:sp>
      <p:sp>
        <p:nvSpPr>
          <p:cNvPr id="34818" name="Rectangle 3"/>
          <p:cNvSpPr>
            <a:spLocks noGrp="1" noChangeArrowheads="1"/>
          </p:cNvSpPr>
          <p:nvPr>
            <p:ph sz="quarter" idx="1"/>
          </p:nvPr>
        </p:nvSpPr>
        <p:spPr>
          <a:xfrm>
            <a:off x="426221" y="2891356"/>
            <a:ext cx="7931224" cy="4648200"/>
          </a:xfrm>
        </p:spPr>
        <p:txBody>
          <a:bodyPr/>
          <a:lstStyle/>
          <a:p>
            <a:pPr eaLnBrk="1" hangingPunct="1"/>
            <a:r>
              <a:rPr lang="en-GB" sz="3200" dirty="0" smtClean="0"/>
              <a:t>Makes learning new systems easier.</a:t>
            </a:r>
          </a:p>
          <a:p>
            <a:pPr eaLnBrk="1" hangingPunct="1"/>
            <a:r>
              <a:rPr lang="en-GB" sz="3200" dirty="0" smtClean="0"/>
              <a:t>Helps users understand the underlying conceptual model.</a:t>
            </a:r>
          </a:p>
          <a:p>
            <a:pPr eaLnBrk="1" hangingPunct="1"/>
            <a:r>
              <a:rPr lang="en-GB" sz="3200" dirty="0" smtClean="0"/>
              <a:t>Can be innovative and enable the realm of computers and their applications to be made more accessible to a greater diversity of users.</a:t>
            </a:r>
          </a:p>
        </p:txBody>
      </p:sp>
      <p:sp>
        <p:nvSpPr>
          <p:cNvPr id="5" name="Slide Number Placeholder 4"/>
          <p:cNvSpPr>
            <a:spLocks noGrp="1"/>
          </p:cNvSpPr>
          <p:nvPr>
            <p:ph type="sldNum" sz="quarter" idx="12"/>
          </p:nvPr>
        </p:nvSpPr>
        <p:spPr>
          <a:xfrm>
            <a:off x="8129016" y="5734050"/>
            <a:ext cx="609600" cy="521208"/>
          </a:xfrm>
        </p:spPr>
        <p:txBody>
          <a:bodyPr/>
          <a:lstStyle/>
          <a:p>
            <a:pPr>
              <a:defRPr/>
            </a:pPr>
            <a:fld id="{EA8F8C2F-E5F5-4B1D-9558-0A7CA3A964EA}" type="slidenum">
              <a:rPr lang="en-GB" smtClean="0"/>
              <a:pPr>
                <a:defRPr/>
              </a:pPr>
              <a:t>34</a:t>
            </a:fld>
            <a:endParaRPr lang="en-GB" dirty="0"/>
          </a:p>
        </p:txBody>
      </p:sp>
      <p:sp>
        <p:nvSpPr>
          <p:cNvPr id="6" name="TextBox 5"/>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3"/>
              </a:rPr>
              <a:t>http://www.id-book.com</a:t>
            </a:r>
            <a:endParaRPr lang="en-CA" sz="1600" dirty="0" smtClean="0">
              <a:latin typeface="Courier New" pitchFamily="49" charset="0"/>
              <a:cs typeface="Courier New" pitchFamily="49"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221" y="882215"/>
            <a:ext cx="7620000" cy="19685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243701"/>
            <a:ext cx="4448103" cy="2946868"/>
          </a:xfrm>
          <a:prstGeom prst="rect">
            <a:avLst/>
          </a:prstGeom>
        </p:spPr>
      </p:pic>
      <p:sp>
        <p:nvSpPr>
          <p:cNvPr id="19458" name="Rectangle 2"/>
          <p:cNvSpPr>
            <a:spLocks noGrp="1" noChangeArrowheads="1"/>
          </p:cNvSpPr>
          <p:nvPr>
            <p:ph type="title"/>
          </p:nvPr>
        </p:nvSpPr>
        <p:spPr>
          <a:xfrm>
            <a:off x="250825" y="243701"/>
            <a:ext cx="4321175" cy="1224136"/>
          </a:xfrm>
        </p:spPr>
        <p:txBody>
          <a:bodyPr>
            <a:normAutofit fontScale="90000"/>
          </a:bodyPr>
          <a:lstStyle/>
          <a:p>
            <a:pPr eaLnBrk="1" fontAlgn="auto" hangingPunct="1">
              <a:spcAft>
                <a:spcPts val="0"/>
              </a:spcAft>
              <a:defRPr/>
            </a:pPr>
            <a:r>
              <a:rPr lang="en-GB" dirty="0">
                <a:ea typeface="+mj-ea"/>
                <a:cs typeface="+mj-cs"/>
              </a:rPr>
              <a:t>Problems with interface metaphors (Nelson, 1990)</a:t>
            </a:r>
          </a:p>
        </p:txBody>
      </p:sp>
      <p:sp>
        <p:nvSpPr>
          <p:cNvPr id="36866" name="Rectangle 3"/>
          <p:cNvSpPr>
            <a:spLocks noGrp="1" noChangeArrowheads="1"/>
          </p:cNvSpPr>
          <p:nvPr>
            <p:ph sz="quarter" idx="1"/>
          </p:nvPr>
        </p:nvSpPr>
        <p:spPr>
          <a:xfrm>
            <a:off x="250825" y="1772816"/>
            <a:ext cx="8207375" cy="5008984"/>
          </a:xfrm>
        </p:spPr>
        <p:txBody>
          <a:bodyPr>
            <a:normAutofit lnSpcReduction="10000"/>
          </a:bodyPr>
          <a:lstStyle/>
          <a:p>
            <a:pPr eaLnBrk="1" hangingPunct="1"/>
            <a:r>
              <a:rPr lang="en-GB" sz="2400" dirty="0" smtClean="0"/>
              <a:t>Break conventional and                                          cultural rules</a:t>
            </a:r>
          </a:p>
          <a:p>
            <a:pPr lvl="1" eaLnBrk="1" hangingPunct="1"/>
            <a:r>
              <a:rPr lang="en-GB" sz="2400" dirty="0" smtClean="0"/>
              <a:t>e.g., trash bin placed                                                  on desktop</a:t>
            </a:r>
          </a:p>
          <a:p>
            <a:pPr eaLnBrk="1" hangingPunct="1"/>
            <a:r>
              <a:rPr lang="en-GB" sz="2400" dirty="0" smtClean="0"/>
              <a:t>Can constrain designers in the way they conceptualize a problem space</a:t>
            </a:r>
          </a:p>
          <a:p>
            <a:pPr eaLnBrk="1" hangingPunct="1"/>
            <a:r>
              <a:rPr lang="en-GB" sz="2400" dirty="0" smtClean="0"/>
              <a:t>Conflict with design principles</a:t>
            </a:r>
          </a:p>
          <a:p>
            <a:pPr eaLnBrk="1" hangingPunct="1"/>
            <a:r>
              <a:rPr lang="en-GB" sz="2400" dirty="0" smtClean="0"/>
              <a:t>Forces users to only understand the system in terms of the metaphor</a:t>
            </a:r>
          </a:p>
          <a:p>
            <a:pPr eaLnBrk="1" hangingPunct="1"/>
            <a:r>
              <a:rPr lang="en-GB" sz="2400" dirty="0" smtClean="0"/>
              <a:t>Designers can inadvertently use bad existing designs and transfer the bad parts over</a:t>
            </a:r>
          </a:p>
          <a:p>
            <a:pPr eaLnBrk="1" hangingPunct="1"/>
            <a:r>
              <a:rPr lang="en-GB" sz="2400" dirty="0" smtClean="0"/>
              <a:t>Limits designers</a:t>
            </a:r>
            <a:r>
              <a:rPr lang="en-GB" altLang="en-US" sz="2400" dirty="0" smtClean="0"/>
              <a:t>’</a:t>
            </a:r>
            <a:r>
              <a:rPr lang="en-GB" sz="2400" dirty="0" smtClean="0"/>
              <a:t> imagination in coming up with new conceptual models</a:t>
            </a:r>
          </a:p>
        </p:txBody>
      </p:sp>
      <p:sp>
        <p:nvSpPr>
          <p:cNvPr id="6" name="Slide Number Placeholder 5"/>
          <p:cNvSpPr>
            <a:spLocks noGrp="1"/>
          </p:cNvSpPr>
          <p:nvPr>
            <p:ph type="sldNum" sz="quarter" idx="12"/>
          </p:nvPr>
        </p:nvSpPr>
        <p:spPr>
          <a:xfrm>
            <a:off x="8129016" y="5734050"/>
            <a:ext cx="609600" cy="521208"/>
          </a:xfrm>
        </p:spPr>
        <p:txBody>
          <a:bodyPr/>
          <a:lstStyle/>
          <a:p>
            <a:pPr>
              <a:defRPr/>
            </a:pPr>
            <a:fld id="{6B0ECE85-7FC3-4133-9DB1-5F50F82B15AA}" type="slidenum">
              <a:rPr lang="en-GB" smtClean="0"/>
              <a:pPr>
                <a:defRPr/>
              </a:pPr>
              <a:t>35</a:t>
            </a:fld>
            <a:endParaRPr lang="en-GB" dirty="0"/>
          </a:p>
        </p:txBody>
      </p:sp>
      <p:sp>
        <p:nvSpPr>
          <p:cNvPr id="7" name="TextBox 6"/>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4"/>
              </a:rPr>
              <a:t>http://www.id-book.com</a:t>
            </a:r>
            <a:endParaRPr lang="en-CA" sz="1600" dirty="0" smtClean="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Styles of Interaction</a:t>
            </a:r>
            <a:endParaRPr lang="en-US" dirty="0"/>
          </a:p>
        </p:txBody>
      </p:sp>
      <p:sp>
        <p:nvSpPr>
          <p:cNvPr id="3" name="Content Placeholder 2"/>
          <p:cNvSpPr>
            <a:spLocks noGrp="1"/>
          </p:cNvSpPr>
          <p:nvPr>
            <p:ph sz="quarter" idx="1"/>
          </p:nvPr>
        </p:nvSpPr>
        <p:spPr/>
        <p:txBody>
          <a:bodyPr>
            <a:normAutofit/>
          </a:bodyPr>
          <a:lstStyle/>
          <a:p>
            <a:r>
              <a:rPr lang="en-US" sz="4000" dirty="0" smtClean="0"/>
              <a:t>Instructing</a:t>
            </a:r>
          </a:p>
          <a:p>
            <a:r>
              <a:rPr lang="en-US" sz="4000" dirty="0" smtClean="0"/>
              <a:t>Conversing</a:t>
            </a:r>
          </a:p>
          <a:p>
            <a:r>
              <a:rPr lang="en-US" sz="4000" dirty="0" smtClean="0"/>
              <a:t>Manipulating</a:t>
            </a:r>
          </a:p>
          <a:p>
            <a:r>
              <a:rPr lang="en-US" sz="4000" dirty="0" smtClean="0"/>
              <a:t>Exploring</a:t>
            </a:r>
            <a:endParaRPr lang="en-US" sz="4000" dirty="0"/>
          </a:p>
        </p:txBody>
      </p:sp>
      <p:sp>
        <p:nvSpPr>
          <p:cNvPr id="4" name="Slide Number Placeholder 3"/>
          <p:cNvSpPr>
            <a:spLocks noGrp="1"/>
          </p:cNvSpPr>
          <p:nvPr>
            <p:ph type="sldNum" sz="quarter" idx="12"/>
          </p:nvPr>
        </p:nvSpPr>
        <p:spPr/>
        <p:txBody>
          <a:bodyPr/>
          <a:lstStyle/>
          <a:p>
            <a:fld id="{285BB737-620C-4447-B96B-39CB80669DE1}" type="slidenum">
              <a:rPr lang="en-US" smtClean="0"/>
              <a:pPr/>
              <a:t>36</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3165" y="1600200"/>
            <a:ext cx="3962400" cy="2932176"/>
          </a:xfrm>
          <a:prstGeom prst="rect">
            <a:avLst/>
          </a:prstGeom>
        </p:spPr>
      </p:pic>
    </p:spTree>
    <p:extLst>
      <p:ext uri="{BB962C8B-B14F-4D97-AF65-F5344CB8AC3E}">
        <p14:creationId xmlns:p14="http://schemas.microsoft.com/office/powerpoint/2010/main" val="41888082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69776" y="1169977"/>
            <a:ext cx="2878088" cy="674712"/>
          </a:xfrm>
        </p:spPr>
        <p:txBody>
          <a:bodyPr/>
          <a:lstStyle/>
          <a:p>
            <a:pPr eaLnBrk="1" fontAlgn="auto" hangingPunct="1">
              <a:spcAft>
                <a:spcPts val="0"/>
              </a:spcAft>
              <a:defRPr/>
            </a:pPr>
            <a:r>
              <a:rPr lang="en-GB" dirty="0">
                <a:ea typeface="+mj-ea"/>
                <a:cs typeface="+mj-cs"/>
              </a:rPr>
              <a:t>Instructing</a:t>
            </a:r>
          </a:p>
        </p:txBody>
      </p:sp>
      <p:sp>
        <p:nvSpPr>
          <p:cNvPr id="40962" name="Rectangle 3"/>
          <p:cNvSpPr>
            <a:spLocks noGrp="1" noChangeArrowheads="1"/>
          </p:cNvSpPr>
          <p:nvPr>
            <p:ph sz="quarter" idx="1"/>
          </p:nvPr>
        </p:nvSpPr>
        <p:spPr>
          <a:xfrm>
            <a:off x="323850" y="3200400"/>
            <a:ext cx="8136582" cy="3657600"/>
          </a:xfrm>
        </p:spPr>
        <p:txBody>
          <a:bodyPr>
            <a:noAutofit/>
          </a:bodyPr>
          <a:lstStyle/>
          <a:p>
            <a:pPr eaLnBrk="1" hangingPunct="1"/>
            <a:r>
              <a:rPr lang="en-GB" dirty="0" smtClean="0"/>
              <a:t>Where users instruct a system by telling it what to do</a:t>
            </a:r>
          </a:p>
          <a:p>
            <a:pPr lvl="1" eaLnBrk="1" hangingPunct="1"/>
            <a:r>
              <a:rPr lang="en-GB" sz="2400" dirty="0" smtClean="0"/>
              <a:t>e.g., tell the time, print a file, find a photo</a:t>
            </a:r>
          </a:p>
          <a:p>
            <a:pPr eaLnBrk="1" hangingPunct="1"/>
            <a:r>
              <a:rPr lang="en-GB" dirty="0" smtClean="0"/>
              <a:t>Very common interaction type underlying a range of devices and systems</a:t>
            </a:r>
          </a:p>
          <a:p>
            <a:pPr eaLnBrk="1" hangingPunct="1"/>
            <a:r>
              <a:rPr lang="en-GB" dirty="0" smtClean="0"/>
              <a:t>A main benefit of instructing is to support quick and efficient interaction</a:t>
            </a:r>
          </a:p>
          <a:p>
            <a:pPr lvl="1" eaLnBrk="1" hangingPunct="1"/>
            <a:r>
              <a:rPr lang="en-GB" sz="2400" dirty="0" smtClean="0"/>
              <a:t>good for repetitive kinds of actions performed on multiple objects</a:t>
            </a:r>
          </a:p>
        </p:txBody>
      </p:sp>
      <p:sp>
        <p:nvSpPr>
          <p:cNvPr id="5" name="Slide Number Placeholder 4"/>
          <p:cNvSpPr>
            <a:spLocks noGrp="1"/>
          </p:cNvSpPr>
          <p:nvPr>
            <p:ph type="sldNum" sz="quarter" idx="12"/>
          </p:nvPr>
        </p:nvSpPr>
        <p:spPr>
          <a:xfrm>
            <a:off x="8129016" y="5734050"/>
            <a:ext cx="609600" cy="521208"/>
          </a:xfrm>
        </p:spPr>
        <p:txBody>
          <a:bodyPr/>
          <a:lstStyle/>
          <a:p>
            <a:pPr>
              <a:defRPr/>
            </a:pPr>
            <a:fld id="{0F1666BB-8D16-4EC9-8B7D-CB820F1F546C}" type="slidenum">
              <a:rPr lang="en-GB" smtClean="0"/>
              <a:pPr>
                <a:defRPr/>
              </a:pPr>
              <a:t>37</a:t>
            </a:fld>
            <a:endParaRPr lang="en-GB" dirty="0"/>
          </a:p>
        </p:txBody>
      </p:sp>
      <p:sp>
        <p:nvSpPr>
          <p:cNvPr id="6" name="TextBox 5"/>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3"/>
              </a:rPr>
              <a:t>http://www.id-book.com</a:t>
            </a:r>
            <a:endParaRPr lang="en-CA" sz="1600" dirty="0" smtClean="0">
              <a:latin typeface="Courier New" pitchFamily="49" charset="0"/>
              <a:cs typeface="Courier New" pitchFamily="49"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3218" y="152400"/>
            <a:ext cx="4064000" cy="304800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a:xfrm>
            <a:off x="683568" y="291695"/>
            <a:ext cx="6084168" cy="585380"/>
          </a:xfrm>
        </p:spPr>
        <p:txBody>
          <a:bodyPr/>
          <a:lstStyle/>
          <a:p>
            <a:pPr eaLnBrk="1" fontAlgn="auto" hangingPunct="1">
              <a:spcAft>
                <a:spcPts val="0"/>
              </a:spcAft>
              <a:defRPr/>
            </a:pPr>
            <a:r>
              <a:rPr lang="en-GB" dirty="0" smtClean="0">
                <a:latin typeface="Verdana" charset="0"/>
                <a:ea typeface="+mj-ea"/>
                <a:cs typeface="+mj-cs"/>
              </a:rPr>
              <a:t>Instructing a </a:t>
            </a:r>
            <a:r>
              <a:rPr lang="en-GB" smtClean="0">
                <a:latin typeface="Verdana" charset="0"/>
                <a:ea typeface="+mj-ea"/>
                <a:cs typeface="+mj-cs"/>
              </a:rPr>
              <a:t>vending machine</a:t>
            </a:r>
            <a:endParaRPr lang="en-GB" dirty="0">
              <a:latin typeface="Verdana" charset="0"/>
              <a:ea typeface="+mj-ea"/>
              <a:cs typeface="+mj-cs"/>
            </a:endParaRPr>
          </a:p>
        </p:txBody>
      </p:sp>
      <p:graphicFrame>
        <p:nvGraphicFramePr>
          <p:cNvPr id="43010" name="Object 3"/>
          <p:cNvGraphicFramePr>
            <a:graphicFrameLocks noGrp="1" noChangeAspect="1"/>
          </p:cNvGraphicFramePr>
          <p:nvPr>
            <p:ph sz="quarter" idx="1"/>
          </p:nvPr>
        </p:nvGraphicFramePr>
        <p:xfrm>
          <a:off x="827088" y="1270000"/>
          <a:ext cx="3024187" cy="4892675"/>
        </p:xfrm>
        <a:graphic>
          <a:graphicData uri="http://schemas.openxmlformats.org/presentationml/2006/ole">
            <mc:AlternateContent xmlns:mc="http://schemas.openxmlformats.org/markup-compatibility/2006">
              <mc:Choice xmlns:v="urn:schemas-microsoft-com:vml" Requires="v">
                <p:oleObj spid="_x0000_s43165" name="Document" r:id="rId4" imgW="2148480" imgH="3483360" progId="Word.Document.8">
                  <p:embed/>
                </p:oleObj>
              </mc:Choice>
              <mc:Fallback>
                <p:oleObj name="Document" r:id="rId4" imgW="2148480" imgH="3483360" progId="Word.Document.8">
                  <p:embed/>
                  <p:pic>
                    <p:nvPicPr>
                      <p:cNvPr id="0" name="Object 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1270000"/>
                        <a:ext cx="3024187" cy="4892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011" name="Object 4"/>
          <p:cNvGraphicFramePr>
            <a:graphicFrameLocks noChangeAspect="1"/>
          </p:cNvGraphicFramePr>
          <p:nvPr/>
        </p:nvGraphicFramePr>
        <p:xfrm>
          <a:off x="5148263" y="1268413"/>
          <a:ext cx="2952750" cy="4921250"/>
        </p:xfrm>
        <a:graphic>
          <a:graphicData uri="http://schemas.openxmlformats.org/presentationml/2006/ole">
            <mc:AlternateContent xmlns:mc="http://schemas.openxmlformats.org/markup-compatibility/2006">
              <mc:Choice xmlns:v="urn:schemas-microsoft-com:vml" Requires="v">
                <p:oleObj spid="_x0000_s43166" name="Document" r:id="rId6" imgW="2084400" imgH="3483360" progId="Word.Document.8">
                  <p:embed/>
                </p:oleObj>
              </mc:Choice>
              <mc:Fallback>
                <p:oleObj name="Document" r:id="rId6" imgW="2084400" imgH="3483360" progId="Word.Document.8">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48263" y="1268413"/>
                        <a:ext cx="2952750" cy="4921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012" name="Text Box 5"/>
          <p:cNvSpPr txBox="1">
            <a:spLocks noChangeArrowheads="1"/>
          </p:cNvSpPr>
          <p:nvPr/>
        </p:nvSpPr>
        <p:spPr bwMode="auto">
          <a:xfrm>
            <a:off x="323850" y="6381750"/>
            <a:ext cx="7488238" cy="338138"/>
          </a:xfrm>
          <a:prstGeom prst="rect">
            <a:avLst/>
          </a:prstGeom>
          <a:noFill/>
          <a:ln w="9525">
            <a:noFill/>
            <a:miter lim="800000"/>
            <a:headEnd/>
            <a:tailEnd/>
          </a:ln>
        </p:spPr>
        <p:txBody>
          <a:bodyPr>
            <a:spAutoFit/>
          </a:bodyPr>
          <a:lstStyle/>
          <a:p>
            <a:pPr>
              <a:spcBef>
                <a:spcPct val="50000"/>
              </a:spcBef>
            </a:pPr>
            <a:r>
              <a:rPr lang="en-GB">
                <a:latin typeface="Verdana" pitchFamily="34" charset="0"/>
              </a:rPr>
              <a:t>How are the conceptual models different?</a:t>
            </a:r>
          </a:p>
        </p:txBody>
      </p:sp>
      <p:sp>
        <p:nvSpPr>
          <p:cNvPr id="7" name="Slide Number Placeholder 6"/>
          <p:cNvSpPr>
            <a:spLocks noGrp="1"/>
          </p:cNvSpPr>
          <p:nvPr>
            <p:ph type="sldNum" sz="quarter" idx="12"/>
          </p:nvPr>
        </p:nvSpPr>
        <p:spPr>
          <a:xfrm>
            <a:off x="8129016" y="5734050"/>
            <a:ext cx="609600" cy="521208"/>
          </a:xfrm>
        </p:spPr>
        <p:txBody>
          <a:bodyPr/>
          <a:lstStyle/>
          <a:p>
            <a:pPr>
              <a:defRPr/>
            </a:pPr>
            <a:fld id="{D68AD853-22BC-4539-AD79-E95ED1FEE73D}" type="slidenum">
              <a:rPr lang="en-GB" smtClean="0"/>
              <a:pPr>
                <a:defRPr/>
              </a:pPr>
              <a:t>38</a:t>
            </a:fld>
            <a:endParaRPr lang="en-GB" dirty="0"/>
          </a:p>
        </p:txBody>
      </p:sp>
      <p:sp>
        <p:nvSpPr>
          <p:cNvPr id="8" name="TextBox 7"/>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8"/>
              </a:rPr>
              <a:t>http://www.id-book.com</a:t>
            </a:r>
            <a:endParaRPr lang="en-CA" sz="1600" dirty="0" smtClean="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152400"/>
            <a:ext cx="7772400" cy="828328"/>
          </a:xfrm>
        </p:spPr>
        <p:txBody>
          <a:bodyPr lIns="90487" tIns="44450" rIns="90487" bIns="44450"/>
          <a:lstStyle/>
          <a:p>
            <a:pPr eaLnBrk="1" fontAlgn="auto" hangingPunct="1">
              <a:spcAft>
                <a:spcPts val="0"/>
              </a:spcAft>
              <a:defRPr/>
            </a:pPr>
            <a:r>
              <a:rPr lang="en-GB" dirty="0">
                <a:ea typeface="+mj-ea"/>
                <a:cs typeface="+mj-cs"/>
              </a:rPr>
              <a:t>Conversing</a:t>
            </a:r>
          </a:p>
        </p:txBody>
      </p:sp>
      <p:sp>
        <p:nvSpPr>
          <p:cNvPr id="45058" name="Rectangle 3"/>
          <p:cNvSpPr>
            <a:spLocks noGrp="1" noChangeArrowheads="1"/>
          </p:cNvSpPr>
          <p:nvPr>
            <p:ph sz="quarter" idx="1"/>
          </p:nvPr>
        </p:nvSpPr>
        <p:spPr>
          <a:xfrm>
            <a:off x="467544" y="1268760"/>
            <a:ext cx="7920037" cy="5040288"/>
          </a:xfrm>
        </p:spPr>
        <p:txBody>
          <a:bodyPr lIns="90487" tIns="44450" rIns="90487" bIns="44450">
            <a:normAutofit/>
          </a:bodyPr>
          <a:lstStyle/>
          <a:p>
            <a:pPr eaLnBrk="1" hangingPunct="1"/>
            <a:r>
              <a:rPr lang="en-GB" sz="2800" dirty="0" smtClean="0"/>
              <a:t>Like having a conversation                         with another human.</a:t>
            </a:r>
          </a:p>
          <a:p>
            <a:pPr eaLnBrk="1" hangingPunct="1"/>
            <a:r>
              <a:rPr lang="en-GB" sz="2800" dirty="0" smtClean="0"/>
              <a:t>Differs from instructing in                          that it more like two-way communication, with the system acting like a partner rather than a machine that obeys orders.</a:t>
            </a:r>
          </a:p>
          <a:p>
            <a:pPr eaLnBrk="1" hangingPunct="1"/>
            <a:r>
              <a:rPr lang="en-GB" sz="2800" dirty="0" smtClean="0"/>
              <a:t>Ranges from simple voice recognition, menu-driven systems, set-up </a:t>
            </a:r>
            <a:r>
              <a:rPr lang="en-GB" altLang="en-US" sz="2800" dirty="0" smtClean="0"/>
              <a:t>“</a:t>
            </a:r>
            <a:r>
              <a:rPr lang="en-GB" sz="2800" dirty="0" smtClean="0"/>
              <a:t>wizards</a:t>
            </a:r>
            <a:r>
              <a:rPr lang="en-GB" altLang="en-US" sz="2800" dirty="0" smtClean="0"/>
              <a:t>”</a:t>
            </a:r>
            <a:r>
              <a:rPr lang="en-GB" sz="2800" dirty="0" smtClean="0"/>
              <a:t> to more complex </a:t>
            </a:r>
            <a:r>
              <a:rPr lang="en-GB" altLang="en-US" sz="2800" dirty="0" smtClean="0"/>
              <a:t>‘</a:t>
            </a:r>
            <a:r>
              <a:rPr lang="en-GB" sz="2800" dirty="0" smtClean="0"/>
              <a:t>natural language</a:t>
            </a:r>
            <a:r>
              <a:rPr lang="en-GB" altLang="en-US" sz="2800" dirty="0" smtClean="0"/>
              <a:t>’</a:t>
            </a:r>
            <a:r>
              <a:rPr lang="en-GB" sz="2800" dirty="0" smtClean="0"/>
              <a:t> dialogues</a:t>
            </a:r>
          </a:p>
          <a:p>
            <a:pPr eaLnBrk="1" hangingPunct="1"/>
            <a:r>
              <a:rPr lang="en-GB" sz="2800" dirty="0" smtClean="0"/>
              <a:t>Examples include search engines, advice-giving systems and help systems</a:t>
            </a:r>
            <a:endParaRPr lang="en-GB" dirty="0" smtClean="0"/>
          </a:p>
        </p:txBody>
      </p:sp>
      <p:sp>
        <p:nvSpPr>
          <p:cNvPr id="5" name="Slide Number Placeholder 4"/>
          <p:cNvSpPr>
            <a:spLocks noGrp="1"/>
          </p:cNvSpPr>
          <p:nvPr>
            <p:ph type="sldNum" sz="quarter" idx="12"/>
          </p:nvPr>
        </p:nvSpPr>
        <p:spPr>
          <a:xfrm>
            <a:off x="8129016" y="5734050"/>
            <a:ext cx="609600" cy="521208"/>
          </a:xfrm>
        </p:spPr>
        <p:txBody>
          <a:bodyPr/>
          <a:lstStyle/>
          <a:p>
            <a:pPr>
              <a:defRPr/>
            </a:pPr>
            <a:fld id="{AF1E28E7-F7A8-4B24-8A42-41E5F1140C44}" type="slidenum">
              <a:rPr lang="en-GB" smtClean="0"/>
              <a:pPr>
                <a:defRPr/>
              </a:pPr>
              <a:t>39</a:t>
            </a:fld>
            <a:endParaRPr lang="en-GB" dirty="0"/>
          </a:p>
        </p:txBody>
      </p:sp>
      <p:sp>
        <p:nvSpPr>
          <p:cNvPr id="6" name="TextBox 5"/>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3"/>
              </a:rPr>
              <a:t>http://www.id-book.com</a:t>
            </a:r>
            <a:endParaRPr lang="en-CA" sz="1600" dirty="0" smtClean="0">
              <a:latin typeface="Courier New" pitchFamily="49" charset="0"/>
              <a:cs typeface="Courier New" pitchFamily="49"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0791" y="131424"/>
            <a:ext cx="2862307" cy="2505488"/>
          </a:xfrm>
          <a:prstGeom prst="rect">
            <a:avLst/>
          </a:prstGeom>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07950" y="115888"/>
            <a:ext cx="8382000" cy="648816"/>
          </a:xfrm>
        </p:spPr>
        <p:txBody>
          <a:bodyPr lIns="90487" tIns="44450" rIns="90487" bIns="44450"/>
          <a:lstStyle/>
          <a:p>
            <a:pPr eaLnBrk="1" fontAlgn="auto" hangingPunct="1">
              <a:spcAft>
                <a:spcPts val="0"/>
              </a:spcAft>
              <a:defRPr/>
            </a:pPr>
            <a:r>
              <a:rPr lang="en-GB" dirty="0">
                <a:ea typeface="+mj-ea"/>
                <a:cs typeface="+mj-cs"/>
              </a:rPr>
              <a:t>Manipulating</a:t>
            </a:r>
          </a:p>
        </p:txBody>
      </p:sp>
      <p:sp>
        <p:nvSpPr>
          <p:cNvPr id="24579" name="Rectangle 3"/>
          <p:cNvSpPr>
            <a:spLocks noGrp="1" noChangeArrowheads="1"/>
          </p:cNvSpPr>
          <p:nvPr>
            <p:ph sz="quarter" idx="1"/>
          </p:nvPr>
        </p:nvSpPr>
        <p:spPr>
          <a:xfrm>
            <a:off x="110135" y="1032217"/>
            <a:ext cx="8126412" cy="5805264"/>
          </a:xfrm>
        </p:spPr>
        <p:txBody>
          <a:bodyPr lIns="90487" tIns="44450" rIns="90487" bIns="44450">
            <a:normAutofit fontScale="92500" lnSpcReduction="20000"/>
          </a:bodyPr>
          <a:lstStyle/>
          <a:p>
            <a:pPr eaLnBrk="1" hangingPunct="1">
              <a:lnSpc>
                <a:spcPct val="110000"/>
              </a:lnSpc>
            </a:pPr>
            <a:r>
              <a:rPr lang="en-GB" sz="2400" dirty="0" smtClean="0"/>
              <a:t>Exploit</a:t>
            </a:r>
            <a:r>
              <a:rPr lang="en-GB" altLang="en-US" sz="2400" dirty="0" smtClean="0"/>
              <a:t>’</a:t>
            </a:r>
            <a:r>
              <a:rPr lang="en-GB" sz="2400" dirty="0" smtClean="0"/>
              <a:t>s users</a:t>
            </a:r>
            <a:r>
              <a:rPr lang="en-GB" altLang="en-US" sz="2400" dirty="0" smtClean="0"/>
              <a:t>’</a:t>
            </a:r>
            <a:r>
              <a:rPr lang="en-GB" sz="2400" dirty="0" smtClean="0"/>
              <a:t> knowledge of                                             how they move and                                                     manipulate in the physical                                              world</a:t>
            </a:r>
          </a:p>
          <a:p>
            <a:pPr eaLnBrk="1" hangingPunct="1">
              <a:lnSpc>
                <a:spcPct val="110000"/>
              </a:lnSpc>
            </a:pPr>
            <a:r>
              <a:rPr lang="en-GB" sz="2400" dirty="0" smtClean="0"/>
              <a:t>Virtual objects can be                                              manipulated by moving,                                            selecting, opening, and closing them.</a:t>
            </a:r>
          </a:p>
          <a:p>
            <a:pPr lvl="1" eaLnBrk="1" hangingPunct="1">
              <a:lnSpc>
                <a:spcPct val="110000"/>
              </a:lnSpc>
            </a:pPr>
            <a:r>
              <a:rPr lang="en-GB" sz="2200" dirty="0" smtClean="0"/>
              <a:t>E.g. diagram editors or CAD systems</a:t>
            </a:r>
          </a:p>
          <a:p>
            <a:pPr eaLnBrk="1" hangingPunct="1">
              <a:lnSpc>
                <a:spcPct val="110000"/>
              </a:lnSpc>
            </a:pPr>
            <a:r>
              <a:rPr lang="en-GB" sz="2400" dirty="0" smtClean="0"/>
              <a:t>More advanced: tagged physical objects                           (e.g., bricks, blocks) that are manipulated in a physical world (e.g., placed on a surface) can result in other physical and digital events</a:t>
            </a:r>
          </a:p>
          <a:p>
            <a:pPr eaLnBrk="1" hangingPunct="1">
              <a:lnSpc>
                <a:spcPct val="110000"/>
              </a:lnSpc>
            </a:pPr>
            <a:r>
              <a:rPr lang="en-GB" sz="2400" dirty="0" smtClean="0"/>
              <a:t>Proposes that digital objects be designed so they can be interacted with analogous to how physical objects are manipulated.</a:t>
            </a:r>
          </a:p>
          <a:p>
            <a:pPr eaLnBrk="1" hangingPunct="1">
              <a:lnSpc>
                <a:spcPct val="110000"/>
              </a:lnSpc>
            </a:pPr>
            <a:r>
              <a:rPr lang="en-GB" sz="2400" dirty="0" smtClean="0"/>
              <a:t>Assumes that direct manipulation interfaces enable users to feel that they are directly controlling the digital objects.</a:t>
            </a:r>
            <a:endParaRPr lang="en-GB" sz="2000" dirty="0" smtClean="0"/>
          </a:p>
          <a:p>
            <a:pPr eaLnBrk="1" hangingPunct="1">
              <a:lnSpc>
                <a:spcPct val="70000"/>
              </a:lnSpc>
            </a:pPr>
            <a:endParaRPr lang="en-GB" sz="2400" dirty="0" smtClean="0"/>
          </a:p>
          <a:p>
            <a:pPr eaLnBrk="1" hangingPunct="1">
              <a:lnSpc>
                <a:spcPct val="70000"/>
              </a:lnSpc>
            </a:pPr>
            <a:endParaRPr lang="en-GB" sz="800" dirty="0" smtClean="0"/>
          </a:p>
        </p:txBody>
      </p:sp>
      <p:sp>
        <p:nvSpPr>
          <p:cNvPr id="5" name="Slide Number Placeholder 4"/>
          <p:cNvSpPr>
            <a:spLocks noGrp="1"/>
          </p:cNvSpPr>
          <p:nvPr>
            <p:ph type="sldNum" sz="quarter" idx="12"/>
          </p:nvPr>
        </p:nvSpPr>
        <p:spPr>
          <a:xfrm>
            <a:off x="8129016" y="5734050"/>
            <a:ext cx="609600" cy="521208"/>
          </a:xfrm>
        </p:spPr>
        <p:txBody>
          <a:bodyPr/>
          <a:lstStyle/>
          <a:p>
            <a:pPr>
              <a:defRPr/>
            </a:pPr>
            <a:fld id="{5D59C365-D15A-4946-8F68-8AF29C974BB6}" type="slidenum">
              <a:rPr lang="en-GB" smtClean="0"/>
              <a:pPr>
                <a:defRPr/>
              </a:pPr>
              <a:t>40</a:t>
            </a:fld>
            <a:endParaRPr lang="en-GB" dirty="0"/>
          </a:p>
        </p:txBody>
      </p:sp>
      <p:sp>
        <p:nvSpPr>
          <p:cNvPr id="6" name="TextBox 5"/>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3"/>
              </a:rPr>
              <a:t>http://www.id-book.com</a:t>
            </a:r>
            <a:endParaRPr lang="en-CA" sz="1600" dirty="0" smtClean="0">
              <a:latin typeface="Courier New" pitchFamily="49" charset="0"/>
              <a:cs typeface="Courier New" pitchFamily="49"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7092" y="115888"/>
            <a:ext cx="4213584" cy="2809056"/>
          </a:xfrm>
          <a:prstGeom prst="rect">
            <a:avLst/>
          </a:prstGeom>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152400"/>
            <a:ext cx="7772400" cy="1143000"/>
          </a:xfrm>
        </p:spPr>
        <p:txBody>
          <a:bodyPr/>
          <a:lstStyle/>
          <a:p>
            <a:pPr eaLnBrk="1" fontAlgn="auto" hangingPunct="1">
              <a:spcAft>
                <a:spcPts val="0"/>
              </a:spcAft>
              <a:defRPr/>
            </a:pPr>
            <a:r>
              <a:rPr lang="en-GB" dirty="0">
                <a:ea typeface="+mj-ea"/>
                <a:cs typeface="+mj-cs"/>
              </a:rPr>
              <a:t>Exploring</a:t>
            </a:r>
          </a:p>
        </p:txBody>
      </p:sp>
      <p:sp>
        <p:nvSpPr>
          <p:cNvPr id="29699" name="Rectangle 3"/>
          <p:cNvSpPr>
            <a:spLocks noGrp="1" noChangeArrowheads="1"/>
          </p:cNvSpPr>
          <p:nvPr>
            <p:ph sz="quarter" idx="1"/>
          </p:nvPr>
        </p:nvSpPr>
        <p:spPr>
          <a:xfrm>
            <a:off x="228600" y="1606488"/>
            <a:ext cx="7848600" cy="4953000"/>
          </a:xfrm>
        </p:spPr>
        <p:txBody>
          <a:bodyPr rtlCol="0">
            <a:normAutofit fontScale="92500"/>
          </a:bodyPr>
          <a:lstStyle/>
          <a:p>
            <a:pPr eaLnBrk="1" fontAlgn="auto" hangingPunct="1">
              <a:lnSpc>
                <a:spcPct val="90000"/>
              </a:lnSpc>
              <a:spcAft>
                <a:spcPts val="0"/>
              </a:spcAft>
              <a:defRPr/>
            </a:pPr>
            <a:r>
              <a:rPr lang="en-GB" sz="2800" dirty="0">
                <a:ea typeface="+mn-ea"/>
                <a:cs typeface="+mn-cs"/>
              </a:rPr>
              <a:t>Involves users </a:t>
            </a:r>
            <a:r>
              <a:rPr lang="en-GB" sz="2800" dirty="0" smtClean="0">
                <a:ea typeface="+mn-ea"/>
                <a:cs typeface="+mn-cs"/>
              </a:rPr>
              <a:t>moving                                </a:t>
            </a:r>
            <a:r>
              <a:rPr lang="en-GB" sz="2800" dirty="0">
                <a:ea typeface="+mn-ea"/>
                <a:cs typeface="+mn-cs"/>
              </a:rPr>
              <a:t>through virtual or </a:t>
            </a:r>
            <a:r>
              <a:rPr lang="en-GB" sz="2800" dirty="0" smtClean="0">
                <a:ea typeface="+mn-ea"/>
                <a:cs typeface="+mn-cs"/>
              </a:rPr>
              <a:t>                                                    physical </a:t>
            </a:r>
            <a:r>
              <a:rPr lang="en-GB" sz="2800" dirty="0">
                <a:ea typeface="+mn-ea"/>
                <a:cs typeface="+mn-cs"/>
              </a:rPr>
              <a:t>environments</a:t>
            </a:r>
          </a:p>
          <a:p>
            <a:pPr eaLnBrk="1" fontAlgn="auto" hangingPunct="1">
              <a:lnSpc>
                <a:spcPct val="90000"/>
              </a:lnSpc>
              <a:spcAft>
                <a:spcPts val="0"/>
              </a:spcAft>
              <a:defRPr/>
            </a:pPr>
            <a:endParaRPr lang="en-GB" sz="2800" dirty="0">
              <a:ea typeface="+mn-ea"/>
              <a:cs typeface="+mn-cs"/>
            </a:endParaRPr>
          </a:p>
          <a:p>
            <a:pPr eaLnBrk="1" fontAlgn="auto" hangingPunct="1">
              <a:lnSpc>
                <a:spcPct val="90000"/>
              </a:lnSpc>
              <a:spcAft>
                <a:spcPts val="0"/>
              </a:spcAft>
              <a:defRPr/>
            </a:pPr>
            <a:r>
              <a:rPr lang="en-GB" sz="2800" dirty="0">
                <a:ea typeface="+mn-ea"/>
                <a:cs typeface="+mn-cs"/>
              </a:rPr>
              <a:t>Examples include:</a:t>
            </a:r>
          </a:p>
          <a:p>
            <a:pPr marL="640080" lvl="1" eaLnBrk="1" fontAlgn="auto" hangingPunct="1">
              <a:lnSpc>
                <a:spcPct val="90000"/>
              </a:lnSpc>
              <a:spcAft>
                <a:spcPts val="0"/>
              </a:spcAft>
              <a:defRPr/>
            </a:pPr>
            <a:r>
              <a:rPr lang="en-GB" sz="2400" dirty="0">
                <a:ea typeface="+mn-ea"/>
              </a:rPr>
              <a:t>3D desktop virtual worlds where people navigate using mouse around different parts to </a:t>
            </a:r>
            <a:r>
              <a:rPr lang="en-GB" sz="2400" dirty="0" smtClean="0">
                <a:ea typeface="+mn-ea"/>
              </a:rPr>
              <a:t>socialize      </a:t>
            </a:r>
            <a:r>
              <a:rPr lang="en-GB" sz="2400" dirty="0">
                <a:ea typeface="+mn-ea"/>
              </a:rPr>
              <a:t>(e.g., Second Life)</a:t>
            </a:r>
          </a:p>
          <a:p>
            <a:pPr marL="640080" lvl="1" eaLnBrk="1" fontAlgn="auto" hangingPunct="1">
              <a:lnSpc>
                <a:spcPct val="90000"/>
              </a:lnSpc>
              <a:spcAft>
                <a:spcPts val="0"/>
              </a:spcAft>
              <a:defRPr/>
            </a:pPr>
            <a:r>
              <a:rPr lang="en-GB" sz="2400" dirty="0" smtClean="0">
                <a:ea typeface="+mn-ea"/>
              </a:rPr>
              <a:t>CAVEs (Cave Automatic Virtual Environment) </a:t>
            </a:r>
            <a:r>
              <a:rPr lang="en-GB" sz="2400" dirty="0">
                <a:ea typeface="+mn-ea"/>
              </a:rPr>
              <a:t>where users navigate by moving whole body, arms, and </a:t>
            </a:r>
            <a:r>
              <a:rPr lang="en-GB" sz="2400" dirty="0" smtClean="0">
                <a:ea typeface="+mn-ea"/>
              </a:rPr>
              <a:t>head in an environment simulated using projectors.</a:t>
            </a:r>
            <a:endParaRPr lang="en-GB" sz="2400" dirty="0">
              <a:ea typeface="+mn-ea"/>
            </a:endParaRPr>
          </a:p>
          <a:p>
            <a:pPr marL="640080" lvl="1" eaLnBrk="1" fontAlgn="auto" hangingPunct="1">
              <a:lnSpc>
                <a:spcPct val="90000"/>
              </a:lnSpc>
              <a:spcAft>
                <a:spcPts val="0"/>
              </a:spcAft>
              <a:defRPr/>
            </a:pPr>
            <a:r>
              <a:rPr lang="en-GB" sz="2400" dirty="0">
                <a:ea typeface="+mn-ea"/>
              </a:rPr>
              <a:t>Physical context aware worlds, embedded with sensors, that present digital information to users at appropriate places and times </a:t>
            </a:r>
          </a:p>
        </p:txBody>
      </p:sp>
      <p:sp>
        <p:nvSpPr>
          <p:cNvPr id="5" name="Slide Number Placeholder 4"/>
          <p:cNvSpPr>
            <a:spLocks noGrp="1"/>
          </p:cNvSpPr>
          <p:nvPr>
            <p:ph type="sldNum" sz="quarter" idx="12"/>
          </p:nvPr>
        </p:nvSpPr>
        <p:spPr>
          <a:xfrm>
            <a:off x="8129016" y="5734050"/>
            <a:ext cx="609600" cy="521208"/>
          </a:xfrm>
        </p:spPr>
        <p:txBody>
          <a:bodyPr/>
          <a:lstStyle/>
          <a:p>
            <a:pPr>
              <a:defRPr/>
            </a:pPr>
            <a:fld id="{0A1458A7-5C40-4E12-901A-A813F3C6D788}" type="slidenum">
              <a:rPr lang="en-GB" smtClean="0"/>
              <a:pPr>
                <a:defRPr/>
              </a:pPr>
              <a:t>41</a:t>
            </a:fld>
            <a:endParaRPr lang="en-GB" dirty="0"/>
          </a:p>
        </p:txBody>
      </p:sp>
      <p:sp>
        <p:nvSpPr>
          <p:cNvPr id="6" name="TextBox 5"/>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3"/>
              </a:rPr>
              <a:t>http://www.id-book.com</a:t>
            </a:r>
            <a:endParaRPr lang="en-CA" sz="1600" dirty="0" smtClean="0">
              <a:latin typeface="Courier New" pitchFamily="49" charset="0"/>
              <a:cs typeface="Courier New" pitchFamily="49"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3684" y="73612"/>
            <a:ext cx="4368485" cy="3276364"/>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24840"/>
            <a:ext cx="7467600" cy="1143000"/>
          </a:xfrm>
        </p:spPr>
        <p:txBody>
          <a:bodyPr/>
          <a:lstStyle/>
          <a:p>
            <a:pPr eaLnBrk="1" fontAlgn="auto" hangingPunct="1">
              <a:spcAft>
                <a:spcPts val="0"/>
              </a:spcAft>
              <a:defRPr/>
            </a:pPr>
            <a:r>
              <a:rPr lang="en-US" dirty="0" smtClean="0">
                <a:ea typeface="+mj-ea"/>
                <a:cs typeface="+mj-cs"/>
              </a:rPr>
              <a:t>Summary</a:t>
            </a:r>
            <a:endParaRPr lang="en-US" dirty="0">
              <a:ea typeface="+mj-ea"/>
              <a:cs typeface="+mj-cs"/>
            </a:endParaRPr>
          </a:p>
        </p:txBody>
      </p:sp>
      <p:sp>
        <p:nvSpPr>
          <p:cNvPr id="17410" name="Content Placeholder 2"/>
          <p:cNvSpPr>
            <a:spLocks noGrp="1"/>
          </p:cNvSpPr>
          <p:nvPr>
            <p:ph sz="quarter" idx="1"/>
          </p:nvPr>
        </p:nvSpPr>
        <p:spPr>
          <a:xfrm>
            <a:off x="304800" y="1541968"/>
            <a:ext cx="7620000" cy="5059362"/>
          </a:xfrm>
        </p:spPr>
        <p:txBody>
          <a:bodyPr>
            <a:normAutofit/>
          </a:bodyPr>
          <a:lstStyle/>
          <a:p>
            <a:pPr eaLnBrk="1" hangingPunct="1"/>
            <a:r>
              <a:rPr lang="en-US" sz="2800" dirty="0" smtClean="0"/>
              <a:t>Design Principles</a:t>
            </a:r>
          </a:p>
          <a:p>
            <a:pPr lvl="1"/>
            <a:r>
              <a:rPr lang="en-US" sz="2400" dirty="0" smtClean="0"/>
              <a:t>Visibility, Feedback,                             Constraints, Consistency, Feedback, </a:t>
            </a:r>
          </a:p>
          <a:p>
            <a:pPr eaLnBrk="1" hangingPunct="1"/>
            <a:r>
              <a:rPr lang="en-US" sz="2800" dirty="0" smtClean="0"/>
              <a:t>The Design Process</a:t>
            </a:r>
          </a:p>
          <a:p>
            <a:pPr lvl="1" eaLnBrk="1" hangingPunct="1"/>
            <a:r>
              <a:rPr lang="en-US" sz="2800" dirty="0" smtClean="0"/>
              <a:t>Conceptual Model</a:t>
            </a:r>
          </a:p>
          <a:p>
            <a:pPr lvl="1" eaLnBrk="1" hangingPunct="1"/>
            <a:r>
              <a:rPr lang="en-US" sz="2800" dirty="0" smtClean="0"/>
              <a:t>Metaphors</a:t>
            </a:r>
          </a:p>
          <a:p>
            <a:pPr eaLnBrk="1" hangingPunct="1"/>
            <a:r>
              <a:rPr lang="en-US" sz="2800" dirty="0" smtClean="0"/>
              <a:t>Interaction Types</a:t>
            </a:r>
          </a:p>
          <a:p>
            <a:pPr lvl="1" eaLnBrk="1" hangingPunct="1"/>
            <a:r>
              <a:rPr lang="en-US" sz="2800" dirty="0" smtClean="0"/>
              <a:t>Instructing</a:t>
            </a:r>
          </a:p>
          <a:p>
            <a:pPr lvl="1" eaLnBrk="1" hangingPunct="1"/>
            <a:r>
              <a:rPr lang="en-US" sz="2800" dirty="0" smtClean="0"/>
              <a:t>Conversing </a:t>
            </a:r>
          </a:p>
          <a:p>
            <a:pPr lvl="1" eaLnBrk="1" hangingPunct="1"/>
            <a:r>
              <a:rPr lang="en-US" sz="2800" dirty="0" smtClean="0"/>
              <a:t>Manipulating and Exploring</a:t>
            </a:r>
          </a:p>
        </p:txBody>
      </p:sp>
      <p:sp>
        <p:nvSpPr>
          <p:cNvPr id="5" name="Slide Number Placeholder 4"/>
          <p:cNvSpPr>
            <a:spLocks noGrp="1"/>
          </p:cNvSpPr>
          <p:nvPr>
            <p:ph type="sldNum" sz="quarter" idx="12"/>
          </p:nvPr>
        </p:nvSpPr>
        <p:spPr>
          <a:xfrm>
            <a:off x="8129016" y="5734050"/>
            <a:ext cx="609600" cy="521208"/>
          </a:xfrm>
        </p:spPr>
        <p:txBody>
          <a:bodyPr/>
          <a:lstStyle/>
          <a:p>
            <a:pPr>
              <a:defRPr/>
            </a:pPr>
            <a:fld id="{6831C400-E5A7-41A5-82EE-5505A235FD6A}" type="slidenum">
              <a:rPr lang="en-GB" smtClean="0"/>
              <a:pPr>
                <a:defRPr/>
              </a:pPr>
              <a:t>42</a:t>
            </a:fld>
            <a:endParaRPr lang="en-GB" dirty="0"/>
          </a:p>
        </p:txBody>
      </p:sp>
      <p:sp>
        <p:nvSpPr>
          <p:cNvPr id="6" name="TextBox 5"/>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2"/>
              </a:rPr>
              <a:t>http://www.id-book.com</a:t>
            </a:r>
            <a:endParaRPr lang="en-CA" sz="1600" dirty="0" smtClean="0">
              <a:latin typeface="Courier New" pitchFamily="49" charset="0"/>
              <a:cs typeface="Courier New" pitchFamily="49"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9192" y="44624"/>
            <a:ext cx="4096454" cy="2304256"/>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760" y="4928702"/>
            <a:ext cx="2934072" cy="615920"/>
          </a:xfrm>
        </p:spPr>
        <p:txBody>
          <a:bodyPr/>
          <a:lstStyle/>
          <a:p>
            <a:r>
              <a:rPr lang="en-CA" dirty="0" smtClean="0"/>
              <a:t>Prototyping</a:t>
            </a:r>
            <a:endParaRPr lang="en-CA" dirty="0"/>
          </a:p>
        </p:txBody>
      </p:sp>
      <p:sp>
        <p:nvSpPr>
          <p:cNvPr id="4" name="Slide Number Placeholder 3"/>
          <p:cNvSpPr>
            <a:spLocks noGrp="1"/>
          </p:cNvSpPr>
          <p:nvPr>
            <p:ph type="sldNum" sz="quarter" idx="12"/>
          </p:nvPr>
        </p:nvSpPr>
        <p:spPr/>
        <p:txBody>
          <a:bodyPr/>
          <a:lstStyle/>
          <a:p>
            <a:fld id="{759189BE-60B0-455D-8A43-5A7F0BDDE0EC}" type="slidenum">
              <a:rPr lang="en-US" smtClean="0"/>
              <a:pPr/>
              <a:t>43</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620688"/>
            <a:ext cx="6050149" cy="4032448"/>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048" y="-345127"/>
            <a:ext cx="7467600" cy="1143000"/>
          </a:xfrm>
        </p:spPr>
        <p:txBody>
          <a:bodyPr/>
          <a:lstStyle/>
          <a:p>
            <a:r>
              <a:rPr lang="en-CA" dirty="0" smtClean="0"/>
              <a:t>Prototyping and Construction</a:t>
            </a:r>
            <a:endParaRPr lang="en-CA" dirty="0"/>
          </a:p>
        </p:txBody>
      </p:sp>
      <p:sp>
        <p:nvSpPr>
          <p:cNvPr id="3" name="Content Placeholder 2"/>
          <p:cNvSpPr>
            <a:spLocks noGrp="1"/>
          </p:cNvSpPr>
          <p:nvPr>
            <p:ph sz="quarter" idx="1"/>
          </p:nvPr>
        </p:nvSpPr>
        <p:spPr>
          <a:xfrm>
            <a:off x="421630" y="1107875"/>
            <a:ext cx="7467600" cy="4873752"/>
          </a:xfrm>
        </p:spPr>
        <p:txBody>
          <a:bodyPr/>
          <a:lstStyle/>
          <a:p>
            <a:r>
              <a:rPr lang="en-CA" dirty="0" smtClean="0"/>
              <a:t>What is a prototype? </a:t>
            </a:r>
          </a:p>
          <a:p>
            <a:r>
              <a:rPr lang="en-CA" dirty="0" smtClean="0"/>
              <a:t>Why prototype?</a:t>
            </a:r>
          </a:p>
          <a:p>
            <a:r>
              <a:rPr lang="en-CA" dirty="0" smtClean="0"/>
              <a:t>Different kinds of prototyping</a:t>
            </a:r>
            <a:br>
              <a:rPr lang="en-CA" dirty="0" smtClean="0"/>
            </a:br>
            <a:r>
              <a:rPr lang="en-CA" dirty="0" smtClean="0"/>
              <a:t>	low fidelity</a:t>
            </a:r>
            <a:br>
              <a:rPr lang="en-CA" dirty="0" smtClean="0"/>
            </a:br>
            <a:r>
              <a:rPr lang="en-CA" dirty="0" smtClean="0"/>
              <a:t>	high fidelity</a:t>
            </a:r>
          </a:p>
          <a:p>
            <a:r>
              <a:rPr lang="en-CA" dirty="0" smtClean="0"/>
              <a:t>Compromises in prototyping</a:t>
            </a:r>
            <a:br>
              <a:rPr lang="en-CA" dirty="0" smtClean="0"/>
            </a:br>
            <a:r>
              <a:rPr lang="en-CA" dirty="0" smtClean="0"/>
              <a:t>	vertical </a:t>
            </a:r>
            <a:br>
              <a:rPr lang="en-CA" dirty="0" smtClean="0"/>
            </a:br>
            <a:r>
              <a:rPr lang="en-CA" dirty="0" smtClean="0"/>
              <a:t>	horizontal</a:t>
            </a:r>
          </a:p>
          <a:p>
            <a:r>
              <a:rPr lang="en-CA" dirty="0" smtClean="0"/>
              <a:t>Construction</a:t>
            </a:r>
          </a:p>
        </p:txBody>
      </p:sp>
      <p:sp>
        <p:nvSpPr>
          <p:cNvPr id="4" name="Slide Number Placeholder 3"/>
          <p:cNvSpPr>
            <a:spLocks noGrp="1"/>
          </p:cNvSpPr>
          <p:nvPr>
            <p:ph type="sldNum" sz="quarter" idx="12"/>
          </p:nvPr>
        </p:nvSpPr>
        <p:spPr/>
        <p:txBody>
          <a:bodyPr/>
          <a:lstStyle/>
          <a:p>
            <a:fld id="{285BB737-620C-4447-B96B-39CB80669DE1}" type="slidenum">
              <a:rPr lang="en-US" smtClean="0"/>
              <a:pPr/>
              <a:t>44</a:t>
            </a:fld>
            <a:endParaRPr lang="en-US" dirty="0"/>
          </a:p>
        </p:txBody>
      </p:sp>
      <p:sp>
        <p:nvSpPr>
          <p:cNvPr id="5" name="TextBox 4"/>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2"/>
              </a:rPr>
              <a:t>http://www.id-book.com</a:t>
            </a:r>
            <a:endParaRPr lang="en-CA" sz="1600" dirty="0" smtClean="0">
              <a:latin typeface="Courier New" pitchFamily="49" charset="0"/>
              <a:cs typeface="Courier New" pitchFamily="49"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8229" y="1236674"/>
            <a:ext cx="2895435" cy="217157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84316" y="3710285"/>
            <a:ext cx="5159348" cy="2889086"/>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7304" y="3044365"/>
            <a:ext cx="3200400" cy="3200400"/>
          </a:xfrm>
          <a:prstGeom prst="rect">
            <a:avLst/>
          </a:prstGeom>
        </p:spPr>
      </p:pic>
      <p:sp>
        <p:nvSpPr>
          <p:cNvPr id="2" name="Title 1"/>
          <p:cNvSpPr>
            <a:spLocks noGrp="1"/>
          </p:cNvSpPr>
          <p:nvPr>
            <p:ph type="title"/>
          </p:nvPr>
        </p:nvSpPr>
        <p:spPr>
          <a:xfrm>
            <a:off x="611560" y="404664"/>
            <a:ext cx="4330824" cy="724942"/>
          </a:xfrm>
        </p:spPr>
        <p:txBody>
          <a:bodyPr/>
          <a:lstStyle/>
          <a:p>
            <a:r>
              <a:rPr lang="en-CA" dirty="0" smtClean="0"/>
              <a:t>What is a Prototype</a:t>
            </a:r>
            <a:endParaRPr lang="en-CA" dirty="0"/>
          </a:p>
        </p:txBody>
      </p:sp>
      <p:sp>
        <p:nvSpPr>
          <p:cNvPr id="3" name="Content Placeholder 2"/>
          <p:cNvSpPr>
            <a:spLocks noGrp="1"/>
          </p:cNvSpPr>
          <p:nvPr>
            <p:ph sz="quarter" idx="1"/>
          </p:nvPr>
        </p:nvSpPr>
        <p:spPr>
          <a:xfrm>
            <a:off x="107504" y="1539131"/>
            <a:ext cx="7467600" cy="4873752"/>
          </a:xfrm>
        </p:spPr>
        <p:txBody>
          <a:bodyPr>
            <a:normAutofit lnSpcReduction="10000"/>
          </a:bodyPr>
          <a:lstStyle/>
          <a:p>
            <a:r>
              <a:rPr lang="en-CA" dirty="0" smtClean="0">
                <a:solidFill>
                  <a:srgbClr val="000000"/>
                </a:solidFill>
                <a:latin typeface="Verdana"/>
              </a:rPr>
              <a:t>An early small-scale model                         of the intended interface.</a:t>
            </a:r>
          </a:p>
          <a:p>
            <a:r>
              <a:rPr lang="en-CA" dirty="0" smtClean="0">
                <a:solidFill>
                  <a:srgbClr val="000000"/>
                </a:solidFill>
                <a:latin typeface="Verdana"/>
              </a:rPr>
              <a:t>May take the form of:</a:t>
            </a:r>
          </a:p>
          <a:p>
            <a:pPr lvl="1">
              <a:buSzPts val="2400"/>
              <a:buFont typeface="Verdana"/>
              <a:buChar char="•"/>
            </a:pPr>
            <a:r>
              <a:rPr lang="en-CA" dirty="0" smtClean="0">
                <a:solidFill>
                  <a:srgbClr val="000000"/>
                </a:solidFill>
                <a:latin typeface="Verdana"/>
              </a:rPr>
              <a:t>a series of screen sketches</a:t>
            </a:r>
          </a:p>
          <a:p>
            <a:pPr lvl="1">
              <a:buSzPts val="2400"/>
              <a:buFont typeface="Verdana"/>
              <a:buChar char="•"/>
            </a:pPr>
            <a:r>
              <a:rPr lang="en-CA" dirty="0" smtClean="0">
                <a:solidFill>
                  <a:srgbClr val="000000"/>
                </a:solidFill>
                <a:latin typeface="Verdana"/>
              </a:rPr>
              <a:t>a storyboard, i.e. a cartoon-like                  series of scenes </a:t>
            </a:r>
          </a:p>
          <a:p>
            <a:pPr lvl="1">
              <a:buSzPts val="2400"/>
              <a:buFont typeface="Verdana"/>
              <a:buChar char="•"/>
            </a:pPr>
            <a:r>
              <a:rPr lang="en-GB" dirty="0" smtClean="0">
                <a:solidFill>
                  <a:srgbClr val="000000"/>
                </a:solidFill>
                <a:latin typeface="Verdana"/>
              </a:rPr>
              <a:t>a PowerPoint slide show</a:t>
            </a:r>
          </a:p>
          <a:p>
            <a:pPr lvl="1">
              <a:buSzPts val="2400"/>
              <a:buFont typeface="Verdana"/>
              <a:buChar char="•"/>
            </a:pPr>
            <a:r>
              <a:rPr lang="en-CA" dirty="0" smtClean="0">
                <a:solidFill>
                  <a:srgbClr val="000000"/>
                </a:solidFill>
                <a:latin typeface="Verdana"/>
              </a:rPr>
              <a:t>a video simulating the use of a                  system</a:t>
            </a:r>
          </a:p>
          <a:p>
            <a:pPr lvl="1">
              <a:buSzPts val="2400"/>
              <a:buFont typeface="Verdana"/>
              <a:buChar char="•"/>
            </a:pPr>
            <a:r>
              <a:rPr lang="en-CA" dirty="0" smtClean="0">
                <a:solidFill>
                  <a:srgbClr val="000000"/>
                </a:solidFill>
                <a:latin typeface="Verdana"/>
              </a:rPr>
              <a:t>a lump of wood (e.g. Palm Pilot)</a:t>
            </a:r>
          </a:p>
          <a:p>
            <a:pPr lvl="1">
              <a:buSzPts val="2400"/>
              <a:buFont typeface="Verdana"/>
              <a:buChar char="•"/>
            </a:pPr>
            <a:r>
              <a:rPr lang="en-GB" dirty="0" smtClean="0">
                <a:solidFill>
                  <a:srgbClr val="000000"/>
                </a:solidFill>
                <a:latin typeface="Verdana"/>
              </a:rPr>
              <a:t>a cardboard mock-up</a:t>
            </a:r>
          </a:p>
          <a:p>
            <a:pPr lvl="1">
              <a:buSzPts val="2400"/>
              <a:buFont typeface="Verdana"/>
              <a:buChar char="•"/>
            </a:pPr>
            <a:r>
              <a:rPr lang="en-CA" dirty="0" smtClean="0">
                <a:solidFill>
                  <a:srgbClr val="000000"/>
                </a:solidFill>
                <a:latin typeface="Verdana"/>
              </a:rPr>
              <a:t>a piece of software with limited            functionality written in the target             language or in another language</a:t>
            </a:r>
          </a:p>
          <a:p>
            <a:endParaRPr lang="en-CA" dirty="0"/>
          </a:p>
        </p:txBody>
      </p:sp>
      <p:sp>
        <p:nvSpPr>
          <p:cNvPr id="4" name="Slide Number Placeholder 3"/>
          <p:cNvSpPr>
            <a:spLocks noGrp="1"/>
          </p:cNvSpPr>
          <p:nvPr>
            <p:ph type="sldNum" sz="quarter" idx="12"/>
          </p:nvPr>
        </p:nvSpPr>
        <p:spPr/>
        <p:txBody>
          <a:bodyPr/>
          <a:lstStyle/>
          <a:p>
            <a:fld id="{285BB737-620C-4447-B96B-39CB80669DE1}" type="slidenum">
              <a:rPr lang="en-US" smtClean="0"/>
              <a:pPr/>
              <a:t>45</a:t>
            </a:fld>
            <a:endParaRPr lang="en-US" dirty="0"/>
          </a:p>
        </p:txBody>
      </p:sp>
      <p:sp>
        <p:nvSpPr>
          <p:cNvPr id="6" name="TextBox 5"/>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3"/>
              </a:rPr>
              <a:t>http://www.id-book.com</a:t>
            </a:r>
            <a:endParaRPr lang="en-CA" sz="1600" dirty="0" smtClean="0">
              <a:latin typeface="Courier New" pitchFamily="49" charset="0"/>
              <a:cs typeface="Courier New" pitchFamily="49" charset="0"/>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2344" y="0"/>
            <a:ext cx="3485360" cy="2852936"/>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854" y="-84937"/>
            <a:ext cx="3394720" cy="652934"/>
          </a:xfrm>
        </p:spPr>
        <p:txBody>
          <a:bodyPr/>
          <a:lstStyle/>
          <a:p>
            <a:r>
              <a:rPr lang="en-CA" dirty="0" smtClean="0"/>
              <a:t>Why Prototype</a:t>
            </a:r>
            <a:endParaRPr lang="en-CA" dirty="0"/>
          </a:p>
        </p:txBody>
      </p:sp>
      <p:sp>
        <p:nvSpPr>
          <p:cNvPr id="3" name="Content Placeholder 2"/>
          <p:cNvSpPr>
            <a:spLocks noGrp="1"/>
          </p:cNvSpPr>
          <p:nvPr>
            <p:ph sz="quarter" idx="1"/>
          </p:nvPr>
        </p:nvSpPr>
        <p:spPr>
          <a:xfrm>
            <a:off x="239524" y="3152249"/>
            <a:ext cx="7899339" cy="3556992"/>
          </a:xfrm>
        </p:spPr>
        <p:txBody>
          <a:bodyPr>
            <a:normAutofit fontScale="92500" lnSpcReduction="10000"/>
          </a:bodyPr>
          <a:lstStyle/>
          <a:p>
            <a:r>
              <a:rPr lang="en-CA" dirty="0" smtClean="0"/>
              <a:t>Evaluation and feedback are central to interaction design</a:t>
            </a:r>
          </a:p>
          <a:p>
            <a:r>
              <a:rPr lang="en-CA" dirty="0" smtClean="0"/>
              <a:t>Stakeholders can see, hold, interact with a prototype more easily than a document or a drawing</a:t>
            </a:r>
          </a:p>
          <a:p>
            <a:r>
              <a:rPr lang="en-CA" dirty="0" smtClean="0"/>
              <a:t>Team members can communicate                        effectively</a:t>
            </a:r>
          </a:p>
          <a:p>
            <a:r>
              <a:rPr lang="en-CA" dirty="0" smtClean="0"/>
              <a:t>You can test out ideas for yourself </a:t>
            </a:r>
          </a:p>
          <a:p>
            <a:r>
              <a:rPr lang="en-CA" dirty="0" smtClean="0"/>
              <a:t>It encourages reflection:                                                 very important aspect of design </a:t>
            </a:r>
          </a:p>
          <a:p>
            <a:r>
              <a:rPr lang="en-CA" dirty="0" smtClean="0"/>
              <a:t>Prototypes answer questions, and                              support designers in choosing between alternatives </a:t>
            </a:r>
          </a:p>
          <a:p>
            <a:endParaRPr lang="en-CA" dirty="0"/>
          </a:p>
        </p:txBody>
      </p:sp>
      <p:sp>
        <p:nvSpPr>
          <p:cNvPr id="4" name="Slide Number Placeholder 3"/>
          <p:cNvSpPr>
            <a:spLocks noGrp="1"/>
          </p:cNvSpPr>
          <p:nvPr>
            <p:ph type="sldNum" sz="quarter" idx="12"/>
          </p:nvPr>
        </p:nvSpPr>
        <p:spPr/>
        <p:txBody>
          <a:bodyPr/>
          <a:lstStyle/>
          <a:p>
            <a:fld id="{285BB737-620C-4447-B96B-39CB80669DE1}" type="slidenum">
              <a:rPr lang="en-US" smtClean="0"/>
              <a:pPr/>
              <a:t>46</a:t>
            </a:fld>
            <a:endParaRPr lang="en-US" dirty="0"/>
          </a:p>
        </p:txBody>
      </p:sp>
      <p:sp>
        <p:nvSpPr>
          <p:cNvPr id="5" name="TextBox 4"/>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2"/>
              </a:rPr>
              <a:t>http://www.id-book.com</a:t>
            </a:r>
            <a:endParaRPr lang="en-CA" sz="1600" dirty="0" smtClean="0">
              <a:latin typeface="Courier New" pitchFamily="49" charset="0"/>
              <a:cs typeface="Courier New" pitchFamily="49"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629277"/>
            <a:ext cx="3888432" cy="2234081"/>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0297" y="4248744"/>
            <a:ext cx="2705454" cy="2002036"/>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86363" y="629276"/>
            <a:ext cx="4468164" cy="2234082"/>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7467600" cy="508918"/>
          </a:xfrm>
        </p:spPr>
        <p:txBody>
          <a:bodyPr>
            <a:normAutofit fontScale="90000"/>
          </a:bodyPr>
          <a:lstStyle/>
          <a:p>
            <a:r>
              <a:rPr lang="en-CA" dirty="0" smtClean="0"/>
              <a:t>Principles of Prototypes (Lim et Al.)</a:t>
            </a:r>
            <a:endParaRPr lang="en-CA" dirty="0"/>
          </a:p>
        </p:txBody>
      </p:sp>
      <p:sp>
        <p:nvSpPr>
          <p:cNvPr id="3" name="Content Placeholder 2"/>
          <p:cNvSpPr>
            <a:spLocks noGrp="1"/>
          </p:cNvSpPr>
          <p:nvPr>
            <p:ph sz="quarter" idx="1"/>
          </p:nvPr>
        </p:nvSpPr>
        <p:spPr>
          <a:xfrm>
            <a:off x="457200" y="697558"/>
            <a:ext cx="7467600" cy="3052936"/>
          </a:xfrm>
        </p:spPr>
        <p:txBody>
          <a:bodyPr>
            <a:normAutofit fontScale="92500"/>
          </a:bodyPr>
          <a:lstStyle/>
          <a:p>
            <a:r>
              <a:rPr lang="en-CA" sz="2800" dirty="0" smtClean="0"/>
              <a:t>Fundamental Principle:</a:t>
            </a:r>
            <a:r>
              <a:rPr lang="en-CA" sz="2800" b="1" dirty="0" smtClean="0"/>
              <a:t> Filters</a:t>
            </a:r>
            <a:r>
              <a:rPr lang="en-CA" sz="2800" dirty="0" smtClean="0"/>
              <a:t> the qualities that designers are interested in (without distorting the understanding of the whole).</a:t>
            </a:r>
          </a:p>
          <a:p>
            <a:r>
              <a:rPr lang="en-CA" sz="2800" dirty="0" smtClean="0"/>
              <a:t>Economic Principle: “</a:t>
            </a:r>
            <a:r>
              <a:rPr lang="en-CA" sz="2800" i="1" dirty="0" smtClean="0"/>
              <a:t>The best prototype is the one that, in the simplest and most efficient way, makes the possibilities and limitations of a design idea visible and measurable.</a:t>
            </a:r>
            <a:r>
              <a:rPr lang="en-CA" sz="2800" dirty="0" smtClean="0"/>
              <a:t>” </a:t>
            </a:r>
            <a:endParaRPr lang="en-CA" sz="2800" dirty="0"/>
          </a:p>
        </p:txBody>
      </p:sp>
      <p:sp>
        <p:nvSpPr>
          <p:cNvPr id="4" name="Slide Number Placeholder 3"/>
          <p:cNvSpPr>
            <a:spLocks noGrp="1"/>
          </p:cNvSpPr>
          <p:nvPr>
            <p:ph type="sldNum" sz="quarter" idx="12"/>
          </p:nvPr>
        </p:nvSpPr>
        <p:spPr/>
        <p:txBody>
          <a:bodyPr/>
          <a:lstStyle/>
          <a:p>
            <a:fld id="{285BB737-620C-4447-B96B-39CB80669DE1}" type="slidenum">
              <a:rPr lang="en-US" smtClean="0"/>
              <a:pPr/>
              <a:t>47</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8686" y="3750494"/>
            <a:ext cx="4644628" cy="3504583"/>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538736" cy="1143000"/>
          </a:xfrm>
        </p:spPr>
        <p:txBody>
          <a:bodyPr/>
          <a:lstStyle/>
          <a:p>
            <a:r>
              <a:rPr lang="en-CA" dirty="0" smtClean="0"/>
              <a:t>What to prototype</a:t>
            </a:r>
            <a:endParaRPr lang="en-CA" dirty="0"/>
          </a:p>
        </p:txBody>
      </p:sp>
      <p:sp>
        <p:nvSpPr>
          <p:cNvPr id="3" name="Content Placeholder 2"/>
          <p:cNvSpPr>
            <a:spLocks noGrp="1"/>
          </p:cNvSpPr>
          <p:nvPr>
            <p:ph sz="quarter" idx="1"/>
          </p:nvPr>
        </p:nvSpPr>
        <p:spPr>
          <a:xfrm>
            <a:off x="457200" y="3737143"/>
            <a:ext cx="7681664" cy="2928320"/>
          </a:xfrm>
        </p:spPr>
        <p:txBody>
          <a:bodyPr>
            <a:normAutofit fontScale="85000" lnSpcReduction="20000"/>
          </a:bodyPr>
          <a:lstStyle/>
          <a:p>
            <a:r>
              <a:rPr lang="en-CA" sz="4000" dirty="0" smtClean="0"/>
              <a:t>Technical Issues</a:t>
            </a:r>
          </a:p>
          <a:p>
            <a:r>
              <a:rPr lang="en-CA" sz="4000" dirty="0" smtClean="0"/>
              <a:t>Work flow, task design</a:t>
            </a:r>
          </a:p>
          <a:p>
            <a:r>
              <a:rPr lang="en-CA" sz="4000" dirty="0" smtClean="0"/>
              <a:t>Screen layouts and information display</a:t>
            </a:r>
          </a:p>
          <a:p>
            <a:r>
              <a:rPr lang="en-CA" sz="4000" dirty="0" smtClean="0"/>
              <a:t>Difficult, controversial, critical areas.</a:t>
            </a:r>
            <a:endParaRPr lang="en-CA" sz="4000" dirty="0"/>
          </a:p>
        </p:txBody>
      </p:sp>
      <p:sp>
        <p:nvSpPr>
          <p:cNvPr id="4" name="Slide Number Placeholder 3"/>
          <p:cNvSpPr>
            <a:spLocks noGrp="1"/>
          </p:cNvSpPr>
          <p:nvPr>
            <p:ph type="sldNum" sz="quarter" idx="12"/>
          </p:nvPr>
        </p:nvSpPr>
        <p:spPr/>
        <p:txBody>
          <a:bodyPr/>
          <a:lstStyle/>
          <a:p>
            <a:fld id="{285BB737-620C-4447-B96B-39CB80669DE1}" type="slidenum">
              <a:rPr lang="en-US" smtClean="0"/>
              <a:pPr/>
              <a:t>48</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3840" y="116632"/>
            <a:ext cx="5145024" cy="3429000"/>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618856" cy="1143000"/>
          </a:xfrm>
        </p:spPr>
        <p:txBody>
          <a:bodyPr/>
          <a:lstStyle/>
          <a:p>
            <a:r>
              <a:rPr lang="en-CA" dirty="0" smtClean="0"/>
              <a:t>Low-Fidelity Prototyping</a:t>
            </a:r>
            <a:endParaRPr lang="en-CA" dirty="0"/>
          </a:p>
        </p:txBody>
      </p:sp>
      <p:sp>
        <p:nvSpPr>
          <p:cNvPr id="3" name="Content Placeholder 2"/>
          <p:cNvSpPr>
            <a:spLocks noGrp="1"/>
          </p:cNvSpPr>
          <p:nvPr>
            <p:ph sz="quarter" idx="1"/>
          </p:nvPr>
        </p:nvSpPr>
        <p:spPr>
          <a:xfrm>
            <a:off x="457200" y="3717032"/>
            <a:ext cx="8110736" cy="2972944"/>
          </a:xfrm>
        </p:spPr>
        <p:txBody>
          <a:bodyPr>
            <a:normAutofit lnSpcReduction="10000"/>
          </a:bodyPr>
          <a:lstStyle/>
          <a:p>
            <a:pPr>
              <a:buSzPts val="2800"/>
              <a:buFont typeface="Verdana"/>
              <a:buChar char="•"/>
            </a:pPr>
            <a:r>
              <a:rPr lang="en-CA" dirty="0" smtClean="0">
                <a:solidFill>
                  <a:srgbClr val="000000"/>
                </a:solidFill>
              </a:rPr>
              <a:t>Uses a medium which is unlike the final medium, e.g. paper, cardboard</a:t>
            </a:r>
            <a:endParaRPr lang="en-GB" dirty="0" smtClean="0">
              <a:solidFill>
                <a:srgbClr val="000000"/>
              </a:solidFill>
            </a:endParaRPr>
          </a:p>
          <a:p>
            <a:pPr>
              <a:buSzPts val="2800"/>
              <a:buFont typeface="Verdana"/>
              <a:buChar char="•"/>
            </a:pPr>
            <a:r>
              <a:rPr lang="en-CA" dirty="0" smtClean="0">
                <a:solidFill>
                  <a:srgbClr val="000000"/>
                </a:solidFill>
              </a:rPr>
              <a:t>Is quick, cheap and easily changed</a:t>
            </a:r>
            <a:endParaRPr lang="en-GB" dirty="0" smtClean="0">
              <a:solidFill>
                <a:srgbClr val="000000"/>
              </a:solidFill>
            </a:endParaRPr>
          </a:p>
          <a:p>
            <a:pPr>
              <a:buSzPts val="2800"/>
              <a:buFont typeface="Verdana"/>
              <a:buChar char="•"/>
            </a:pPr>
            <a:r>
              <a:rPr lang="en-CA" dirty="0" smtClean="0">
                <a:solidFill>
                  <a:srgbClr val="000000"/>
                </a:solidFill>
              </a:rPr>
              <a:t>Examples:</a:t>
            </a:r>
            <a:br>
              <a:rPr lang="en-CA" dirty="0" smtClean="0">
                <a:solidFill>
                  <a:srgbClr val="000000"/>
                </a:solidFill>
              </a:rPr>
            </a:br>
            <a:r>
              <a:rPr lang="en-CA" dirty="0" smtClean="0">
                <a:solidFill>
                  <a:srgbClr val="000000"/>
                </a:solidFill>
              </a:rPr>
              <a:t>	sketches of screens, task sequences, etc</a:t>
            </a:r>
            <a:br>
              <a:rPr lang="en-CA" dirty="0" smtClean="0">
                <a:solidFill>
                  <a:srgbClr val="000000"/>
                </a:solidFill>
              </a:rPr>
            </a:br>
            <a:r>
              <a:rPr lang="en-CA" dirty="0" smtClean="0">
                <a:solidFill>
                  <a:srgbClr val="000000"/>
                </a:solidFill>
              </a:rPr>
              <a:t>	‘Post-it’ notes</a:t>
            </a:r>
            <a:br>
              <a:rPr lang="en-CA" dirty="0" smtClean="0">
                <a:solidFill>
                  <a:srgbClr val="000000"/>
                </a:solidFill>
              </a:rPr>
            </a:br>
            <a:r>
              <a:rPr lang="en-CA" dirty="0" smtClean="0">
                <a:solidFill>
                  <a:srgbClr val="000000"/>
                </a:solidFill>
              </a:rPr>
              <a:t>	storyboards</a:t>
            </a:r>
            <a:br>
              <a:rPr lang="en-CA" dirty="0" smtClean="0">
                <a:solidFill>
                  <a:srgbClr val="000000"/>
                </a:solidFill>
              </a:rPr>
            </a:br>
            <a:r>
              <a:rPr lang="en-CA" dirty="0" smtClean="0">
                <a:solidFill>
                  <a:srgbClr val="000000"/>
                </a:solidFill>
              </a:rPr>
              <a:t>	‘Wizard-of-Oz</a:t>
            </a:r>
            <a:endParaRPr lang="en-CA" dirty="0"/>
          </a:p>
        </p:txBody>
      </p:sp>
      <p:sp>
        <p:nvSpPr>
          <p:cNvPr id="4" name="Slide Number Placeholder 3"/>
          <p:cNvSpPr>
            <a:spLocks noGrp="1"/>
          </p:cNvSpPr>
          <p:nvPr>
            <p:ph type="sldNum" sz="quarter" idx="12"/>
          </p:nvPr>
        </p:nvSpPr>
        <p:spPr/>
        <p:txBody>
          <a:bodyPr/>
          <a:lstStyle/>
          <a:p>
            <a:fld id="{285BB737-620C-4447-B96B-39CB80669DE1}" type="slidenum">
              <a:rPr lang="en-US" smtClean="0"/>
              <a:pPr/>
              <a:t>49</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6782" y="32970"/>
            <a:ext cx="4881154" cy="3612054"/>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descr="11-4"/>
          <p:cNvPicPr>
            <a:picLocks noChangeAspect="1" noChangeArrowheads="1"/>
          </p:cNvPicPr>
          <p:nvPr/>
        </p:nvPicPr>
        <p:blipFill>
          <a:blip r:embed="rId2"/>
          <a:srcRect/>
          <a:stretch>
            <a:fillRect/>
          </a:stretch>
        </p:blipFill>
        <p:spPr>
          <a:xfrm>
            <a:off x="3744907" y="2267093"/>
            <a:ext cx="4717207" cy="3474028"/>
          </a:xfrm>
          <a:prstGeom prst="rect">
            <a:avLst/>
          </a:prstGeom>
          <a:noFill/>
          <a:ln/>
        </p:spPr>
      </p:pic>
      <p:sp>
        <p:nvSpPr>
          <p:cNvPr id="2" name="Title 1"/>
          <p:cNvSpPr>
            <a:spLocks noGrp="1"/>
          </p:cNvSpPr>
          <p:nvPr>
            <p:ph type="title"/>
          </p:nvPr>
        </p:nvSpPr>
        <p:spPr>
          <a:xfrm>
            <a:off x="457200" y="-99392"/>
            <a:ext cx="2746648" cy="652934"/>
          </a:xfrm>
        </p:spPr>
        <p:txBody>
          <a:bodyPr>
            <a:normAutofit/>
          </a:bodyPr>
          <a:lstStyle/>
          <a:p>
            <a:r>
              <a:rPr lang="en-CA" dirty="0" smtClean="0"/>
              <a:t>Storyboards</a:t>
            </a:r>
            <a:endParaRPr lang="en-CA" dirty="0"/>
          </a:p>
        </p:txBody>
      </p:sp>
      <p:sp>
        <p:nvSpPr>
          <p:cNvPr id="3" name="Content Placeholder 2"/>
          <p:cNvSpPr>
            <a:spLocks noGrp="1"/>
          </p:cNvSpPr>
          <p:nvPr>
            <p:ph sz="quarter" idx="1"/>
          </p:nvPr>
        </p:nvSpPr>
        <p:spPr>
          <a:xfrm>
            <a:off x="224408" y="692696"/>
            <a:ext cx="8219256" cy="4873752"/>
          </a:xfrm>
        </p:spPr>
        <p:txBody>
          <a:bodyPr>
            <a:normAutofit/>
          </a:bodyPr>
          <a:lstStyle/>
          <a:p>
            <a:pPr>
              <a:buSzPts val="2800"/>
              <a:buFont typeface="Verdana"/>
              <a:buChar char="•"/>
            </a:pPr>
            <a:r>
              <a:rPr lang="en-CA" dirty="0" smtClean="0">
                <a:solidFill>
                  <a:srgbClr val="000000"/>
                </a:solidFill>
              </a:rPr>
              <a:t>Often used with scenarios, bringing more detail, and a chance to role play</a:t>
            </a:r>
            <a:endParaRPr lang="en-GB" dirty="0" smtClean="0">
              <a:solidFill>
                <a:srgbClr val="000000"/>
              </a:solidFill>
            </a:endParaRPr>
          </a:p>
          <a:p>
            <a:pPr>
              <a:buSzPts val="2800"/>
              <a:buFont typeface="Verdana"/>
              <a:buChar char="•"/>
            </a:pPr>
            <a:r>
              <a:rPr lang="en-CA" dirty="0" smtClean="0">
                <a:solidFill>
                  <a:srgbClr val="000000"/>
                </a:solidFill>
              </a:rPr>
              <a:t>It is a series of sketches showing how a user might progress through a task using the device </a:t>
            </a:r>
            <a:endParaRPr lang="en-GB" dirty="0" smtClean="0">
              <a:solidFill>
                <a:srgbClr val="000000"/>
              </a:solidFill>
            </a:endParaRPr>
          </a:p>
          <a:p>
            <a:pPr>
              <a:buSzPts val="2800"/>
              <a:buFont typeface="Verdana"/>
              <a:buChar char="•"/>
            </a:pPr>
            <a:r>
              <a:rPr lang="en-GB" dirty="0" smtClean="0">
                <a:solidFill>
                  <a:srgbClr val="000000"/>
                </a:solidFill>
              </a:rPr>
              <a:t>Used early in design</a:t>
            </a:r>
          </a:p>
          <a:p>
            <a:pPr>
              <a:buSzPts val="2800"/>
              <a:buFont typeface="Verdana"/>
              <a:buChar char="•"/>
            </a:pPr>
            <a:r>
              <a:rPr lang="en-GB" dirty="0" smtClean="0">
                <a:solidFill>
                  <a:srgbClr val="000000"/>
                </a:solidFill>
              </a:rPr>
              <a:t>No need to be </a:t>
            </a:r>
            <a:br>
              <a:rPr lang="en-GB" dirty="0" smtClean="0">
                <a:solidFill>
                  <a:srgbClr val="000000"/>
                </a:solidFill>
              </a:rPr>
            </a:br>
            <a:r>
              <a:rPr lang="en-GB" dirty="0" smtClean="0">
                <a:solidFill>
                  <a:srgbClr val="000000"/>
                </a:solidFill>
              </a:rPr>
              <a:t>Michelangelo!</a:t>
            </a:r>
          </a:p>
          <a:p>
            <a:pPr>
              <a:buSzPts val="2800"/>
              <a:buFont typeface="Verdana"/>
              <a:buChar char="•"/>
            </a:pPr>
            <a:r>
              <a:rPr lang="en-GB" dirty="0" smtClean="0">
                <a:solidFill>
                  <a:srgbClr val="000000"/>
                </a:solidFill>
              </a:rPr>
              <a:t>Can use tool:</a:t>
            </a:r>
          </a:p>
          <a:p>
            <a:pPr>
              <a:buSzPts val="2800"/>
              <a:buFont typeface="Verdana"/>
              <a:buChar char="•"/>
            </a:pPr>
            <a:r>
              <a:rPr lang="en-GB" sz="2000" dirty="0" smtClean="0">
                <a:solidFill>
                  <a:srgbClr val="000000"/>
                </a:solidFill>
              </a:rPr>
              <a:t>https://</a:t>
            </a:r>
            <a:r>
              <a:rPr lang="en-GB" sz="2000" dirty="0" err="1" smtClean="0">
                <a:solidFill>
                  <a:srgbClr val="000000"/>
                </a:solidFill>
              </a:rPr>
              <a:t>storyboardthat.com</a:t>
            </a:r>
            <a:endParaRPr lang="en-GB" sz="2000" dirty="0" smtClean="0">
              <a:solidFill>
                <a:srgbClr val="000000"/>
              </a:solidFill>
            </a:endParaRPr>
          </a:p>
          <a:p>
            <a:pPr>
              <a:buSzPts val="2800"/>
              <a:buFont typeface="Verdana"/>
              <a:buChar char="•"/>
            </a:pPr>
            <a:endParaRPr lang="en-GB" dirty="0" smtClean="0">
              <a:solidFill>
                <a:srgbClr val="000000"/>
              </a:solidFill>
            </a:endParaRPr>
          </a:p>
          <a:p>
            <a:pPr>
              <a:buSzPts val="2800"/>
              <a:buNone/>
            </a:pPr>
            <a:endParaRPr lang="en-GB" dirty="0" smtClean="0">
              <a:solidFill>
                <a:srgbClr val="000000"/>
              </a:solidFill>
            </a:endParaRPr>
          </a:p>
          <a:p>
            <a:endParaRPr lang="en-CA" dirty="0"/>
          </a:p>
        </p:txBody>
      </p:sp>
      <p:sp>
        <p:nvSpPr>
          <p:cNvPr id="4" name="Slide Number Placeholder 3"/>
          <p:cNvSpPr>
            <a:spLocks noGrp="1"/>
          </p:cNvSpPr>
          <p:nvPr>
            <p:ph type="sldNum" sz="quarter" idx="12"/>
          </p:nvPr>
        </p:nvSpPr>
        <p:spPr/>
        <p:txBody>
          <a:bodyPr/>
          <a:lstStyle/>
          <a:p>
            <a:fld id="{285BB737-620C-4447-B96B-39CB80669DE1}" type="slidenum">
              <a:rPr lang="en-US" smtClean="0"/>
              <a:pPr/>
              <a:t>50</a:t>
            </a:fld>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Card-based </a:t>
            </a:r>
            <a:r>
              <a:rPr lang="en-CA" dirty="0" err="1" smtClean="0"/>
              <a:t>Prorotypes</a:t>
            </a:r>
            <a:endParaRPr lang="en-CA" dirty="0"/>
          </a:p>
        </p:txBody>
      </p:sp>
      <p:sp>
        <p:nvSpPr>
          <p:cNvPr id="3" name="Content Placeholder 2"/>
          <p:cNvSpPr>
            <a:spLocks noGrp="1"/>
          </p:cNvSpPr>
          <p:nvPr>
            <p:ph sz="quarter" idx="1"/>
          </p:nvPr>
        </p:nvSpPr>
        <p:spPr/>
        <p:txBody>
          <a:bodyPr/>
          <a:lstStyle/>
          <a:p>
            <a:pPr>
              <a:buSzPts val="2800"/>
              <a:buFont typeface="Verdana"/>
              <a:buChar char="•"/>
            </a:pPr>
            <a:r>
              <a:rPr lang="en-CA" dirty="0" smtClean="0">
                <a:solidFill>
                  <a:srgbClr val="000000"/>
                </a:solidFill>
              </a:rPr>
              <a:t>Index cards (3 X 5 inches) </a:t>
            </a:r>
          </a:p>
          <a:p>
            <a:pPr>
              <a:buSzPts val="2800"/>
              <a:buFont typeface="Verdana"/>
              <a:buChar char="•"/>
            </a:pPr>
            <a:r>
              <a:rPr lang="en-CA" dirty="0" smtClean="0">
                <a:solidFill>
                  <a:srgbClr val="000000"/>
                </a:solidFill>
              </a:rPr>
              <a:t>Each card represents </a:t>
            </a:r>
            <a:br>
              <a:rPr lang="en-CA" dirty="0" smtClean="0">
                <a:solidFill>
                  <a:srgbClr val="000000"/>
                </a:solidFill>
              </a:rPr>
            </a:br>
            <a:r>
              <a:rPr lang="en-CA" dirty="0" smtClean="0">
                <a:solidFill>
                  <a:srgbClr val="000000"/>
                </a:solidFill>
              </a:rPr>
              <a:t>one screen or part of screen</a:t>
            </a:r>
          </a:p>
          <a:p>
            <a:pPr>
              <a:buSzPts val="2800"/>
              <a:buFont typeface="Verdana"/>
              <a:buChar char="•"/>
            </a:pPr>
            <a:r>
              <a:rPr lang="en-CA" dirty="0" smtClean="0">
                <a:solidFill>
                  <a:srgbClr val="000000"/>
                </a:solidFill>
              </a:rPr>
              <a:t>Often used in website </a:t>
            </a:r>
            <a:br>
              <a:rPr lang="en-CA" dirty="0" smtClean="0">
                <a:solidFill>
                  <a:srgbClr val="000000"/>
                </a:solidFill>
              </a:rPr>
            </a:br>
            <a:r>
              <a:rPr lang="en-CA" dirty="0" smtClean="0">
                <a:solidFill>
                  <a:srgbClr val="000000"/>
                </a:solidFill>
              </a:rPr>
              <a:t>development</a:t>
            </a:r>
            <a:endParaRPr lang="en-US" dirty="0" smtClean="0">
              <a:solidFill>
                <a:srgbClr val="000000"/>
              </a:solidFill>
            </a:endParaRPr>
          </a:p>
          <a:p>
            <a:endParaRPr lang="en-CA" dirty="0"/>
          </a:p>
        </p:txBody>
      </p:sp>
      <p:sp>
        <p:nvSpPr>
          <p:cNvPr id="4" name="Slide Number Placeholder 3"/>
          <p:cNvSpPr>
            <a:spLocks noGrp="1"/>
          </p:cNvSpPr>
          <p:nvPr>
            <p:ph type="sldNum" sz="quarter" idx="12"/>
          </p:nvPr>
        </p:nvSpPr>
        <p:spPr/>
        <p:txBody>
          <a:bodyPr/>
          <a:lstStyle/>
          <a:p>
            <a:fld id="{285BB737-620C-4447-B96B-39CB80669DE1}" type="slidenum">
              <a:rPr lang="en-US" smtClean="0"/>
              <a:pPr/>
              <a:t>51</a:t>
            </a:fld>
            <a:endParaRPr lang="en-US" dirty="0"/>
          </a:p>
        </p:txBody>
      </p:sp>
      <p:pic>
        <p:nvPicPr>
          <p:cNvPr id="5" name="Picture 9" descr="fig_09_01"/>
          <p:cNvPicPr>
            <a:picLocks noChangeAspect="1" noChangeArrowheads="1"/>
          </p:cNvPicPr>
          <p:nvPr/>
        </p:nvPicPr>
        <p:blipFill>
          <a:blip r:embed="rId2"/>
          <a:srcRect/>
          <a:stretch>
            <a:fillRect/>
          </a:stretch>
        </p:blipFill>
        <p:spPr bwMode="auto">
          <a:xfrm>
            <a:off x="5292080" y="620688"/>
            <a:ext cx="3366724" cy="4824536"/>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Wizard-of-OZ prototyping</a:t>
            </a:r>
            <a:endParaRPr lang="en-CA" dirty="0"/>
          </a:p>
        </p:txBody>
      </p:sp>
      <p:sp>
        <p:nvSpPr>
          <p:cNvPr id="3" name="Content Placeholder 2"/>
          <p:cNvSpPr>
            <a:spLocks noGrp="1"/>
          </p:cNvSpPr>
          <p:nvPr>
            <p:ph sz="quarter" idx="1"/>
          </p:nvPr>
        </p:nvSpPr>
        <p:spPr/>
        <p:txBody>
          <a:bodyPr/>
          <a:lstStyle/>
          <a:p>
            <a:pPr>
              <a:buSzPts val="2400"/>
              <a:buFont typeface="Verdana"/>
              <a:buChar char="•"/>
            </a:pPr>
            <a:r>
              <a:rPr lang="en-CA" dirty="0" smtClean="0">
                <a:solidFill>
                  <a:srgbClr val="000000"/>
                </a:solidFill>
                <a:latin typeface="Verdana"/>
              </a:rPr>
              <a:t>The user thinks they are interacting with a computer, but a developer is responding to output rather than the system. </a:t>
            </a:r>
          </a:p>
          <a:p>
            <a:pPr>
              <a:buSzPts val="2400"/>
              <a:buFont typeface="Verdana"/>
              <a:buChar char="•"/>
            </a:pPr>
            <a:r>
              <a:rPr lang="en-CA" dirty="0" smtClean="0">
                <a:solidFill>
                  <a:srgbClr val="000000"/>
                </a:solidFill>
                <a:latin typeface="Verdana"/>
              </a:rPr>
              <a:t>Usually done early in design to understand users’ expectations.</a:t>
            </a:r>
          </a:p>
        </p:txBody>
      </p:sp>
      <p:sp>
        <p:nvSpPr>
          <p:cNvPr id="4" name="Slide Number Placeholder 3"/>
          <p:cNvSpPr>
            <a:spLocks noGrp="1"/>
          </p:cNvSpPr>
          <p:nvPr>
            <p:ph type="sldNum" sz="quarter" idx="12"/>
          </p:nvPr>
        </p:nvSpPr>
        <p:spPr/>
        <p:txBody>
          <a:bodyPr/>
          <a:lstStyle/>
          <a:p>
            <a:fld id="{285BB737-620C-4447-B96B-39CB80669DE1}" type="slidenum">
              <a:rPr lang="en-US" smtClean="0"/>
              <a:pPr/>
              <a:t>52</a:t>
            </a:fld>
            <a:endParaRPr lang="en-US" dirty="0"/>
          </a:p>
        </p:txBody>
      </p:sp>
      <p:grpSp>
        <p:nvGrpSpPr>
          <p:cNvPr id="6" name="Group 5"/>
          <p:cNvGrpSpPr/>
          <p:nvPr/>
        </p:nvGrpSpPr>
        <p:grpSpPr>
          <a:xfrm>
            <a:off x="1687513" y="3733800"/>
            <a:ext cx="5346700" cy="2705100"/>
            <a:chOff x="1687513" y="3733800"/>
            <a:chExt cx="5346700" cy="2705100"/>
          </a:xfrm>
        </p:grpSpPr>
        <p:sp>
          <p:nvSpPr>
            <p:cNvPr id="7" name="Rectangle 9"/>
            <p:cNvSpPr>
              <a:spLocks noChangeArrowheads="1"/>
            </p:cNvSpPr>
            <p:nvPr/>
          </p:nvSpPr>
          <p:spPr bwMode="auto">
            <a:xfrm>
              <a:off x="2828925" y="4640263"/>
              <a:ext cx="631825" cy="533400"/>
            </a:xfrm>
            <a:prstGeom prst="rect">
              <a:avLst/>
            </a:prstGeom>
            <a:noFill/>
            <a:ln w="12700">
              <a:solidFill>
                <a:schemeClr val="tx1"/>
              </a:solidFill>
              <a:miter lim="800000"/>
              <a:headEnd/>
              <a:tailEnd/>
            </a:ln>
            <a:effectLst/>
          </p:spPr>
          <p:txBody>
            <a:bodyPr wrap="none" anchor="ctr"/>
            <a:lstStyle/>
            <a:p>
              <a:endParaRPr lang="en-CA"/>
            </a:p>
          </p:txBody>
        </p:sp>
        <p:sp>
          <p:nvSpPr>
            <p:cNvPr id="8" name="Rectangle 10"/>
            <p:cNvSpPr>
              <a:spLocks noChangeArrowheads="1"/>
            </p:cNvSpPr>
            <p:nvPr/>
          </p:nvSpPr>
          <p:spPr bwMode="auto">
            <a:xfrm>
              <a:off x="1687513" y="3733800"/>
              <a:ext cx="3729037" cy="2286000"/>
            </a:xfrm>
            <a:prstGeom prst="rect">
              <a:avLst/>
            </a:prstGeom>
            <a:noFill/>
            <a:ln w="12700">
              <a:solidFill>
                <a:schemeClr val="tx1"/>
              </a:solidFill>
              <a:miter lim="800000"/>
              <a:headEnd/>
              <a:tailEnd/>
            </a:ln>
            <a:effectLst/>
          </p:spPr>
          <p:txBody>
            <a:bodyPr wrap="none" anchor="ctr"/>
            <a:lstStyle/>
            <a:p>
              <a:endParaRPr lang="en-CA"/>
            </a:p>
          </p:txBody>
        </p:sp>
        <p:sp>
          <p:nvSpPr>
            <p:cNvPr id="9" name="Rectangle 11"/>
            <p:cNvSpPr>
              <a:spLocks noChangeArrowheads="1"/>
            </p:cNvSpPr>
            <p:nvPr/>
          </p:nvSpPr>
          <p:spPr bwMode="auto">
            <a:xfrm>
              <a:off x="5697538" y="4495800"/>
              <a:ext cx="703262" cy="533400"/>
            </a:xfrm>
            <a:prstGeom prst="rect">
              <a:avLst/>
            </a:prstGeom>
            <a:noFill/>
            <a:ln w="12700">
              <a:solidFill>
                <a:schemeClr val="tx1"/>
              </a:solidFill>
              <a:miter lim="800000"/>
              <a:headEnd/>
              <a:tailEnd/>
            </a:ln>
            <a:effectLst/>
          </p:spPr>
          <p:txBody>
            <a:bodyPr wrap="none" anchor="ctr"/>
            <a:lstStyle/>
            <a:p>
              <a:endParaRPr lang="en-CA"/>
            </a:p>
          </p:txBody>
        </p:sp>
        <p:sp>
          <p:nvSpPr>
            <p:cNvPr id="10" name="Text Box 12"/>
            <p:cNvSpPr txBox="1">
              <a:spLocks noChangeArrowheads="1"/>
            </p:cNvSpPr>
            <p:nvPr/>
          </p:nvSpPr>
          <p:spPr bwMode="auto">
            <a:xfrm>
              <a:off x="2813050" y="4724400"/>
              <a:ext cx="697627" cy="415498"/>
            </a:xfrm>
            <a:prstGeom prst="rect">
              <a:avLst/>
            </a:prstGeom>
            <a:noFill/>
            <a:ln w="12700">
              <a:noFill/>
              <a:miter lim="800000"/>
              <a:headEnd/>
              <a:tailEnd/>
            </a:ln>
            <a:effectLst/>
          </p:spPr>
          <p:txBody>
            <a:bodyPr wrap="none">
              <a:spAutoFit/>
            </a:bodyPr>
            <a:lstStyle/>
            <a:p>
              <a:pPr eaLnBrk="0" hangingPunct="0"/>
              <a:r>
                <a:rPr lang="en-GB" sz="1050" b="1" dirty="0"/>
                <a:t>&gt;Blurb </a:t>
              </a:r>
              <a:r>
                <a:rPr lang="en-GB" sz="1050" b="1" dirty="0" err="1"/>
                <a:t>blurb</a:t>
              </a:r>
              <a:endParaRPr lang="en-GB" sz="1050" b="1" dirty="0"/>
            </a:p>
            <a:p>
              <a:pPr eaLnBrk="0" hangingPunct="0"/>
              <a:r>
                <a:rPr lang="en-GB" sz="1050" b="1" dirty="0"/>
                <a:t>&gt;Do this</a:t>
              </a:r>
            </a:p>
            <a:p>
              <a:pPr eaLnBrk="0" hangingPunct="0"/>
              <a:r>
                <a:rPr lang="en-GB" sz="1050" b="1" dirty="0"/>
                <a:t>&gt;Why?</a:t>
              </a:r>
            </a:p>
          </p:txBody>
        </p:sp>
        <p:sp>
          <p:nvSpPr>
            <p:cNvPr id="11" name="Oval 13"/>
            <p:cNvSpPr>
              <a:spLocks noChangeArrowheads="1"/>
            </p:cNvSpPr>
            <p:nvPr/>
          </p:nvSpPr>
          <p:spPr bwMode="auto">
            <a:xfrm>
              <a:off x="1970088" y="4648200"/>
              <a:ext cx="211137" cy="228600"/>
            </a:xfrm>
            <a:prstGeom prst="ellipse">
              <a:avLst/>
            </a:prstGeom>
            <a:noFill/>
            <a:ln w="12700">
              <a:solidFill>
                <a:schemeClr val="tx1"/>
              </a:solidFill>
              <a:round/>
              <a:headEnd/>
              <a:tailEnd/>
            </a:ln>
            <a:effectLst/>
          </p:spPr>
          <p:txBody>
            <a:bodyPr wrap="none" anchor="ctr"/>
            <a:lstStyle/>
            <a:p>
              <a:endParaRPr lang="en-CA"/>
            </a:p>
          </p:txBody>
        </p:sp>
        <p:sp>
          <p:nvSpPr>
            <p:cNvPr id="12" name="Line 14"/>
            <p:cNvSpPr>
              <a:spLocks noChangeShapeType="1"/>
            </p:cNvSpPr>
            <p:nvPr/>
          </p:nvSpPr>
          <p:spPr bwMode="auto">
            <a:xfrm>
              <a:off x="2109788" y="4876800"/>
              <a:ext cx="0" cy="228600"/>
            </a:xfrm>
            <a:prstGeom prst="line">
              <a:avLst/>
            </a:prstGeom>
            <a:noFill/>
            <a:ln w="12700">
              <a:solidFill>
                <a:schemeClr val="tx1"/>
              </a:solidFill>
              <a:round/>
              <a:headEnd/>
              <a:tailEnd/>
            </a:ln>
            <a:effectLst/>
          </p:spPr>
          <p:txBody>
            <a:bodyPr wrap="none" anchor="ctr"/>
            <a:lstStyle/>
            <a:p>
              <a:endParaRPr lang="en-CA"/>
            </a:p>
          </p:txBody>
        </p:sp>
        <p:sp>
          <p:nvSpPr>
            <p:cNvPr id="13" name="Line 15"/>
            <p:cNvSpPr>
              <a:spLocks noChangeShapeType="1"/>
            </p:cNvSpPr>
            <p:nvPr/>
          </p:nvSpPr>
          <p:spPr bwMode="auto">
            <a:xfrm>
              <a:off x="2109788" y="5105400"/>
              <a:ext cx="280987" cy="0"/>
            </a:xfrm>
            <a:prstGeom prst="line">
              <a:avLst/>
            </a:prstGeom>
            <a:noFill/>
            <a:ln w="12700">
              <a:solidFill>
                <a:schemeClr val="tx1"/>
              </a:solidFill>
              <a:round/>
              <a:headEnd/>
              <a:tailEnd/>
            </a:ln>
            <a:effectLst/>
          </p:spPr>
          <p:txBody>
            <a:bodyPr wrap="none" anchor="ctr"/>
            <a:lstStyle/>
            <a:p>
              <a:endParaRPr lang="en-CA"/>
            </a:p>
          </p:txBody>
        </p:sp>
        <p:sp>
          <p:nvSpPr>
            <p:cNvPr id="14" name="Line 16"/>
            <p:cNvSpPr>
              <a:spLocks noChangeShapeType="1"/>
            </p:cNvSpPr>
            <p:nvPr/>
          </p:nvSpPr>
          <p:spPr bwMode="auto">
            <a:xfrm>
              <a:off x="2109788" y="5105400"/>
              <a:ext cx="0" cy="228600"/>
            </a:xfrm>
            <a:prstGeom prst="line">
              <a:avLst/>
            </a:prstGeom>
            <a:noFill/>
            <a:ln w="12700">
              <a:solidFill>
                <a:schemeClr val="tx1"/>
              </a:solidFill>
              <a:round/>
              <a:headEnd/>
              <a:tailEnd/>
            </a:ln>
            <a:effectLst/>
          </p:spPr>
          <p:txBody>
            <a:bodyPr wrap="none" anchor="ctr"/>
            <a:lstStyle/>
            <a:p>
              <a:endParaRPr lang="en-CA"/>
            </a:p>
          </p:txBody>
        </p:sp>
        <p:sp>
          <p:nvSpPr>
            <p:cNvPr id="15" name="Line 17"/>
            <p:cNvSpPr>
              <a:spLocks noChangeShapeType="1"/>
            </p:cNvSpPr>
            <p:nvPr/>
          </p:nvSpPr>
          <p:spPr bwMode="auto">
            <a:xfrm>
              <a:off x="2109788" y="5334000"/>
              <a:ext cx="352425" cy="0"/>
            </a:xfrm>
            <a:prstGeom prst="line">
              <a:avLst/>
            </a:prstGeom>
            <a:noFill/>
            <a:ln w="12700">
              <a:solidFill>
                <a:schemeClr val="tx1"/>
              </a:solidFill>
              <a:round/>
              <a:headEnd/>
              <a:tailEnd/>
            </a:ln>
            <a:effectLst/>
          </p:spPr>
          <p:txBody>
            <a:bodyPr wrap="none" anchor="ctr"/>
            <a:lstStyle/>
            <a:p>
              <a:endParaRPr lang="en-CA"/>
            </a:p>
          </p:txBody>
        </p:sp>
        <p:sp>
          <p:nvSpPr>
            <p:cNvPr id="16" name="Line 18"/>
            <p:cNvSpPr>
              <a:spLocks noChangeShapeType="1"/>
            </p:cNvSpPr>
            <p:nvPr/>
          </p:nvSpPr>
          <p:spPr bwMode="auto">
            <a:xfrm>
              <a:off x="2462213" y="5334000"/>
              <a:ext cx="0" cy="304800"/>
            </a:xfrm>
            <a:prstGeom prst="line">
              <a:avLst/>
            </a:prstGeom>
            <a:noFill/>
            <a:ln w="12700">
              <a:solidFill>
                <a:schemeClr val="tx1"/>
              </a:solidFill>
              <a:round/>
              <a:headEnd/>
              <a:tailEnd/>
            </a:ln>
            <a:effectLst/>
          </p:spPr>
          <p:txBody>
            <a:bodyPr wrap="none" anchor="ctr"/>
            <a:lstStyle/>
            <a:p>
              <a:endParaRPr lang="en-CA"/>
            </a:p>
          </p:txBody>
        </p:sp>
        <p:sp>
          <p:nvSpPr>
            <p:cNvPr id="17" name="AutoShape 19"/>
            <p:cNvSpPr>
              <a:spLocks noChangeArrowheads="1"/>
            </p:cNvSpPr>
            <p:nvPr/>
          </p:nvSpPr>
          <p:spPr bwMode="auto">
            <a:xfrm>
              <a:off x="2320925" y="5029200"/>
              <a:ext cx="492125" cy="228600"/>
            </a:xfrm>
            <a:prstGeom prst="parallelogram">
              <a:avLst>
                <a:gd name="adj" fmla="val 53819"/>
              </a:avLst>
            </a:prstGeom>
            <a:noFill/>
            <a:ln w="12700">
              <a:solidFill>
                <a:schemeClr val="tx1"/>
              </a:solidFill>
              <a:miter lim="800000"/>
              <a:headEnd/>
              <a:tailEnd/>
            </a:ln>
            <a:effectLst/>
          </p:spPr>
          <p:txBody>
            <a:bodyPr wrap="none" anchor="ctr"/>
            <a:lstStyle/>
            <a:p>
              <a:endParaRPr lang="en-CA"/>
            </a:p>
          </p:txBody>
        </p:sp>
        <p:sp>
          <p:nvSpPr>
            <p:cNvPr id="18" name="Line 20"/>
            <p:cNvSpPr>
              <a:spLocks noChangeShapeType="1"/>
            </p:cNvSpPr>
            <p:nvPr/>
          </p:nvSpPr>
          <p:spPr bwMode="auto">
            <a:xfrm>
              <a:off x="2462213" y="5105400"/>
              <a:ext cx="211137" cy="0"/>
            </a:xfrm>
            <a:prstGeom prst="line">
              <a:avLst/>
            </a:prstGeom>
            <a:noFill/>
            <a:ln w="12700" cap="rnd">
              <a:solidFill>
                <a:schemeClr val="tx1"/>
              </a:solidFill>
              <a:prstDash val="sysDot"/>
              <a:round/>
              <a:headEnd/>
              <a:tailEnd/>
            </a:ln>
            <a:effectLst/>
          </p:spPr>
          <p:txBody>
            <a:bodyPr wrap="none" anchor="ctr"/>
            <a:lstStyle/>
            <a:p>
              <a:endParaRPr lang="en-CA"/>
            </a:p>
          </p:txBody>
        </p:sp>
        <p:sp>
          <p:nvSpPr>
            <p:cNvPr id="19" name="Line 21"/>
            <p:cNvSpPr>
              <a:spLocks noChangeShapeType="1"/>
            </p:cNvSpPr>
            <p:nvPr/>
          </p:nvSpPr>
          <p:spPr bwMode="auto">
            <a:xfrm>
              <a:off x="2462213" y="5181600"/>
              <a:ext cx="211137" cy="0"/>
            </a:xfrm>
            <a:prstGeom prst="line">
              <a:avLst/>
            </a:prstGeom>
            <a:noFill/>
            <a:ln w="12700">
              <a:solidFill>
                <a:schemeClr val="tx1"/>
              </a:solidFill>
              <a:prstDash val="dash"/>
              <a:round/>
              <a:headEnd/>
              <a:tailEnd/>
            </a:ln>
            <a:effectLst/>
          </p:spPr>
          <p:txBody>
            <a:bodyPr wrap="none" anchor="ctr"/>
            <a:lstStyle/>
            <a:p>
              <a:endParaRPr lang="en-CA"/>
            </a:p>
          </p:txBody>
        </p:sp>
        <p:sp>
          <p:nvSpPr>
            <p:cNvPr id="20" name="Text Box 22"/>
            <p:cNvSpPr txBox="1">
              <a:spLocks noChangeArrowheads="1"/>
            </p:cNvSpPr>
            <p:nvPr/>
          </p:nvSpPr>
          <p:spPr bwMode="auto">
            <a:xfrm>
              <a:off x="1954213" y="3897313"/>
              <a:ext cx="665162" cy="396875"/>
            </a:xfrm>
            <a:prstGeom prst="rect">
              <a:avLst/>
            </a:prstGeom>
            <a:noFill/>
            <a:ln w="12700">
              <a:noFill/>
              <a:miter lim="800000"/>
              <a:headEnd/>
              <a:tailEnd/>
            </a:ln>
            <a:effectLst/>
          </p:spPr>
          <p:txBody>
            <a:bodyPr wrap="none">
              <a:spAutoFit/>
            </a:bodyPr>
            <a:lstStyle/>
            <a:p>
              <a:pPr eaLnBrk="0" hangingPunct="0"/>
              <a:r>
                <a:rPr lang="en-GB" sz="2000"/>
                <a:t>User</a:t>
              </a:r>
            </a:p>
          </p:txBody>
        </p:sp>
        <p:sp>
          <p:nvSpPr>
            <p:cNvPr id="21" name="Oval 23"/>
            <p:cNvSpPr>
              <a:spLocks noChangeArrowheads="1"/>
            </p:cNvSpPr>
            <p:nvPr/>
          </p:nvSpPr>
          <p:spPr bwMode="auto">
            <a:xfrm>
              <a:off x="6753225" y="4267200"/>
              <a:ext cx="280988" cy="304800"/>
            </a:xfrm>
            <a:prstGeom prst="ellipse">
              <a:avLst/>
            </a:prstGeom>
            <a:noFill/>
            <a:ln w="12700">
              <a:solidFill>
                <a:schemeClr val="tx1"/>
              </a:solidFill>
              <a:round/>
              <a:headEnd/>
              <a:tailEnd/>
            </a:ln>
            <a:effectLst/>
          </p:spPr>
          <p:txBody>
            <a:bodyPr wrap="none" anchor="ctr"/>
            <a:lstStyle/>
            <a:p>
              <a:endParaRPr lang="en-CA"/>
            </a:p>
          </p:txBody>
        </p:sp>
        <p:sp>
          <p:nvSpPr>
            <p:cNvPr id="22" name="Line 24"/>
            <p:cNvSpPr>
              <a:spLocks noChangeShapeType="1"/>
            </p:cNvSpPr>
            <p:nvPr/>
          </p:nvSpPr>
          <p:spPr bwMode="auto">
            <a:xfrm>
              <a:off x="6892925" y="4572000"/>
              <a:ext cx="0" cy="304800"/>
            </a:xfrm>
            <a:prstGeom prst="line">
              <a:avLst/>
            </a:prstGeom>
            <a:noFill/>
            <a:ln w="12700">
              <a:solidFill>
                <a:schemeClr val="tx1"/>
              </a:solidFill>
              <a:round/>
              <a:headEnd/>
              <a:tailEnd/>
            </a:ln>
            <a:effectLst/>
          </p:spPr>
          <p:txBody>
            <a:bodyPr wrap="none" anchor="ctr"/>
            <a:lstStyle/>
            <a:p>
              <a:endParaRPr lang="en-CA"/>
            </a:p>
          </p:txBody>
        </p:sp>
        <p:sp>
          <p:nvSpPr>
            <p:cNvPr id="23" name="AutoShape 25"/>
            <p:cNvSpPr>
              <a:spLocks noChangeArrowheads="1"/>
            </p:cNvSpPr>
            <p:nvPr/>
          </p:nvSpPr>
          <p:spPr bwMode="auto">
            <a:xfrm rot="12775043">
              <a:off x="6400800" y="4800600"/>
              <a:ext cx="492125" cy="228600"/>
            </a:xfrm>
            <a:prstGeom prst="parallelogram">
              <a:avLst>
                <a:gd name="adj" fmla="val 53819"/>
              </a:avLst>
            </a:prstGeom>
            <a:noFill/>
            <a:ln w="12700">
              <a:solidFill>
                <a:schemeClr val="tx1"/>
              </a:solidFill>
              <a:miter lim="800000"/>
              <a:headEnd/>
              <a:tailEnd/>
            </a:ln>
            <a:effectLst/>
          </p:spPr>
          <p:txBody>
            <a:bodyPr wrap="none" anchor="ctr"/>
            <a:lstStyle/>
            <a:p>
              <a:endParaRPr lang="en-CA"/>
            </a:p>
          </p:txBody>
        </p:sp>
        <p:sp>
          <p:nvSpPr>
            <p:cNvPr id="24" name="Line 26"/>
            <p:cNvSpPr>
              <a:spLocks noChangeShapeType="1"/>
            </p:cNvSpPr>
            <p:nvPr/>
          </p:nvSpPr>
          <p:spPr bwMode="auto">
            <a:xfrm flipH="1">
              <a:off x="6681788" y="4724400"/>
              <a:ext cx="211137" cy="152400"/>
            </a:xfrm>
            <a:prstGeom prst="line">
              <a:avLst/>
            </a:prstGeom>
            <a:noFill/>
            <a:ln w="12700">
              <a:solidFill>
                <a:schemeClr val="tx1"/>
              </a:solidFill>
              <a:round/>
              <a:headEnd/>
              <a:tailEnd/>
            </a:ln>
            <a:effectLst/>
          </p:spPr>
          <p:txBody>
            <a:bodyPr wrap="none" anchor="ctr"/>
            <a:lstStyle/>
            <a:p>
              <a:endParaRPr lang="en-CA"/>
            </a:p>
          </p:txBody>
        </p:sp>
        <p:sp>
          <p:nvSpPr>
            <p:cNvPr id="25" name="Line 27"/>
            <p:cNvSpPr>
              <a:spLocks noChangeShapeType="1"/>
            </p:cNvSpPr>
            <p:nvPr/>
          </p:nvSpPr>
          <p:spPr bwMode="auto">
            <a:xfrm>
              <a:off x="6611938" y="4876800"/>
              <a:ext cx="141287" cy="76200"/>
            </a:xfrm>
            <a:prstGeom prst="line">
              <a:avLst/>
            </a:prstGeom>
            <a:noFill/>
            <a:ln w="12700" cap="rnd">
              <a:solidFill>
                <a:schemeClr val="tx1"/>
              </a:solidFill>
              <a:prstDash val="sysDot"/>
              <a:round/>
              <a:headEnd/>
              <a:tailEnd/>
            </a:ln>
            <a:effectLst/>
          </p:spPr>
          <p:txBody>
            <a:bodyPr wrap="none" anchor="ctr"/>
            <a:lstStyle/>
            <a:p>
              <a:endParaRPr lang="en-CA"/>
            </a:p>
          </p:txBody>
        </p:sp>
        <p:sp>
          <p:nvSpPr>
            <p:cNvPr id="26" name="Line 28"/>
            <p:cNvSpPr>
              <a:spLocks noChangeShapeType="1"/>
            </p:cNvSpPr>
            <p:nvPr/>
          </p:nvSpPr>
          <p:spPr bwMode="auto">
            <a:xfrm>
              <a:off x="6611938" y="4953000"/>
              <a:ext cx="141287" cy="76200"/>
            </a:xfrm>
            <a:prstGeom prst="line">
              <a:avLst/>
            </a:prstGeom>
            <a:noFill/>
            <a:ln w="12700" cap="rnd">
              <a:solidFill>
                <a:schemeClr val="tx1"/>
              </a:solidFill>
              <a:prstDash val="sysDot"/>
              <a:round/>
              <a:headEnd/>
              <a:tailEnd/>
            </a:ln>
            <a:effectLst/>
          </p:spPr>
          <p:txBody>
            <a:bodyPr wrap="none" anchor="ctr"/>
            <a:lstStyle/>
            <a:p>
              <a:endParaRPr lang="en-CA"/>
            </a:p>
          </p:txBody>
        </p:sp>
        <p:sp>
          <p:nvSpPr>
            <p:cNvPr id="27" name="Line 29"/>
            <p:cNvSpPr>
              <a:spLocks noChangeShapeType="1"/>
            </p:cNvSpPr>
            <p:nvPr/>
          </p:nvSpPr>
          <p:spPr bwMode="auto">
            <a:xfrm>
              <a:off x="6892925" y="4876800"/>
              <a:ext cx="0" cy="228600"/>
            </a:xfrm>
            <a:prstGeom prst="line">
              <a:avLst/>
            </a:prstGeom>
            <a:noFill/>
            <a:ln w="12700">
              <a:solidFill>
                <a:schemeClr val="tx1"/>
              </a:solidFill>
              <a:round/>
              <a:headEnd/>
              <a:tailEnd/>
            </a:ln>
            <a:effectLst/>
          </p:spPr>
          <p:txBody>
            <a:bodyPr wrap="none" anchor="ctr"/>
            <a:lstStyle/>
            <a:p>
              <a:endParaRPr lang="en-CA"/>
            </a:p>
          </p:txBody>
        </p:sp>
        <p:sp>
          <p:nvSpPr>
            <p:cNvPr id="28" name="Line 30"/>
            <p:cNvSpPr>
              <a:spLocks noChangeShapeType="1"/>
            </p:cNvSpPr>
            <p:nvPr/>
          </p:nvSpPr>
          <p:spPr bwMode="auto">
            <a:xfrm flipH="1">
              <a:off x="6542088" y="5105400"/>
              <a:ext cx="350837" cy="0"/>
            </a:xfrm>
            <a:prstGeom prst="line">
              <a:avLst/>
            </a:prstGeom>
            <a:noFill/>
            <a:ln w="12700">
              <a:solidFill>
                <a:schemeClr val="tx1"/>
              </a:solidFill>
              <a:round/>
              <a:headEnd/>
              <a:tailEnd/>
            </a:ln>
            <a:effectLst/>
          </p:spPr>
          <p:txBody>
            <a:bodyPr wrap="none" anchor="ctr"/>
            <a:lstStyle/>
            <a:p>
              <a:endParaRPr lang="en-CA"/>
            </a:p>
          </p:txBody>
        </p:sp>
        <p:sp>
          <p:nvSpPr>
            <p:cNvPr id="29" name="Line 31"/>
            <p:cNvSpPr>
              <a:spLocks noChangeShapeType="1"/>
            </p:cNvSpPr>
            <p:nvPr/>
          </p:nvSpPr>
          <p:spPr bwMode="auto">
            <a:xfrm>
              <a:off x="6542088" y="5105400"/>
              <a:ext cx="0" cy="228600"/>
            </a:xfrm>
            <a:prstGeom prst="line">
              <a:avLst/>
            </a:prstGeom>
            <a:noFill/>
            <a:ln w="12700">
              <a:solidFill>
                <a:schemeClr val="tx1"/>
              </a:solidFill>
              <a:round/>
              <a:headEnd/>
              <a:tailEnd/>
            </a:ln>
            <a:effectLst/>
          </p:spPr>
          <p:txBody>
            <a:bodyPr wrap="none" anchor="ctr"/>
            <a:lstStyle/>
            <a:p>
              <a:endParaRPr lang="en-CA"/>
            </a:p>
          </p:txBody>
        </p:sp>
        <p:sp>
          <p:nvSpPr>
            <p:cNvPr id="30" name="Freeform 32"/>
            <p:cNvSpPr>
              <a:spLocks/>
            </p:cNvSpPr>
            <p:nvPr/>
          </p:nvSpPr>
          <p:spPr bwMode="auto">
            <a:xfrm>
              <a:off x="2965450" y="5029200"/>
              <a:ext cx="3411538" cy="1409700"/>
            </a:xfrm>
            <a:custGeom>
              <a:avLst/>
              <a:gdLst/>
              <a:ahLst/>
              <a:cxnLst>
                <a:cxn ang="0">
                  <a:pos x="184" y="96"/>
                </a:cxn>
                <a:cxn ang="0">
                  <a:pos x="184" y="768"/>
                </a:cxn>
                <a:cxn ang="0">
                  <a:pos x="1288" y="816"/>
                </a:cxn>
                <a:cxn ang="0">
                  <a:pos x="2200" y="384"/>
                </a:cxn>
                <a:cxn ang="0">
                  <a:pos x="2056" y="0"/>
                </a:cxn>
              </a:cxnLst>
              <a:rect l="0" t="0" r="r" b="b"/>
              <a:pathLst>
                <a:path w="2328" h="888">
                  <a:moveTo>
                    <a:pt x="184" y="96"/>
                  </a:moveTo>
                  <a:cubicBezTo>
                    <a:pt x="92" y="372"/>
                    <a:pt x="0" y="648"/>
                    <a:pt x="184" y="768"/>
                  </a:cubicBezTo>
                  <a:cubicBezTo>
                    <a:pt x="368" y="888"/>
                    <a:pt x="952" y="880"/>
                    <a:pt x="1288" y="816"/>
                  </a:cubicBezTo>
                  <a:cubicBezTo>
                    <a:pt x="1624" y="752"/>
                    <a:pt x="2072" y="520"/>
                    <a:pt x="2200" y="384"/>
                  </a:cubicBezTo>
                  <a:cubicBezTo>
                    <a:pt x="2328" y="248"/>
                    <a:pt x="2080" y="64"/>
                    <a:pt x="2056" y="0"/>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CA"/>
            </a:p>
          </p:txBody>
        </p:sp>
      </p:gr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052736"/>
            <a:ext cx="3538736" cy="580926"/>
          </a:xfrm>
        </p:spPr>
        <p:txBody>
          <a:bodyPr>
            <a:normAutofit fontScale="90000"/>
          </a:bodyPr>
          <a:lstStyle/>
          <a:p>
            <a:r>
              <a:rPr lang="en-CA" dirty="0" smtClean="0"/>
              <a:t>High-fidelity Prototyping</a:t>
            </a:r>
            <a:endParaRPr lang="en-CA" dirty="0"/>
          </a:p>
        </p:txBody>
      </p:sp>
      <p:sp>
        <p:nvSpPr>
          <p:cNvPr id="3" name="Content Placeholder 2"/>
          <p:cNvSpPr>
            <a:spLocks noGrp="1"/>
          </p:cNvSpPr>
          <p:nvPr>
            <p:ph sz="quarter" idx="1"/>
          </p:nvPr>
        </p:nvSpPr>
        <p:spPr>
          <a:xfrm>
            <a:off x="457200" y="2420888"/>
            <a:ext cx="7467600" cy="4248472"/>
          </a:xfrm>
        </p:spPr>
        <p:txBody>
          <a:bodyPr>
            <a:noAutofit/>
          </a:bodyPr>
          <a:lstStyle/>
          <a:p>
            <a:r>
              <a:rPr lang="en-CA" sz="2800" dirty="0" smtClean="0"/>
              <a:t>Uses materials that you                      would expect to be in the final product. </a:t>
            </a:r>
          </a:p>
          <a:p>
            <a:r>
              <a:rPr lang="en-CA" sz="2800" dirty="0" smtClean="0"/>
              <a:t>Prototype looks more like the final system than a low-fidelity version. </a:t>
            </a:r>
          </a:p>
          <a:p>
            <a:r>
              <a:rPr lang="en-CA" sz="2800" dirty="0" smtClean="0"/>
              <a:t>For a high-fidelity software prototype common environments include Adobe Director, Flash Professional, Visual Basic and several on-line systems (e.g. </a:t>
            </a:r>
            <a:r>
              <a:rPr lang="en-CA" sz="2800" dirty="0" err="1" smtClean="0"/>
              <a:t>invision</a:t>
            </a:r>
            <a:r>
              <a:rPr lang="en-CA" sz="2800" dirty="0" smtClean="0"/>
              <a:t>, </a:t>
            </a:r>
            <a:r>
              <a:rPr lang="en-CA" sz="2800" dirty="0" err="1" smtClean="0"/>
              <a:t>proto.io</a:t>
            </a:r>
            <a:r>
              <a:rPr lang="en-CA" sz="2800" dirty="0" smtClean="0"/>
              <a:t>). </a:t>
            </a:r>
          </a:p>
        </p:txBody>
      </p:sp>
      <p:sp>
        <p:nvSpPr>
          <p:cNvPr id="4" name="Slide Number Placeholder 3"/>
          <p:cNvSpPr>
            <a:spLocks noGrp="1"/>
          </p:cNvSpPr>
          <p:nvPr>
            <p:ph type="sldNum" sz="quarter" idx="12"/>
          </p:nvPr>
        </p:nvSpPr>
        <p:spPr/>
        <p:txBody>
          <a:bodyPr/>
          <a:lstStyle/>
          <a:p>
            <a:fld id="{285BB737-620C-4447-B96B-39CB80669DE1}" type="slidenum">
              <a:rPr lang="en-US" smtClean="0"/>
              <a:pPr/>
              <a:t>53</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064" y="13645"/>
            <a:ext cx="3600400" cy="2880320"/>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0157" y="620688"/>
            <a:ext cx="4834880" cy="1143000"/>
          </a:xfrm>
        </p:spPr>
        <p:txBody>
          <a:bodyPr/>
          <a:lstStyle/>
          <a:p>
            <a:r>
              <a:rPr lang="en-CA" dirty="0" smtClean="0"/>
              <a:t>Compromises in Prototyping</a:t>
            </a:r>
            <a:endParaRPr lang="en-CA" dirty="0"/>
          </a:p>
        </p:txBody>
      </p:sp>
      <p:sp>
        <p:nvSpPr>
          <p:cNvPr id="3" name="Content Placeholder 2"/>
          <p:cNvSpPr>
            <a:spLocks noGrp="1"/>
          </p:cNvSpPr>
          <p:nvPr>
            <p:ph sz="quarter" idx="1"/>
          </p:nvPr>
        </p:nvSpPr>
        <p:spPr>
          <a:xfrm>
            <a:off x="302599" y="2386949"/>
            <a:ext cx="5338936" cy="4282411"/>
          </a:xfrm>
        </p:spPr>
        <p:txBody>
          <a:bodyPr>
            <a:normAutofit fontScale="92500"/>
          </a:bodyPr>
          <a:lstStyle/>
          <a:p>
            <a:r>
              <a:rPr lang="en-CA" dirty="0" smtClean="0"/>
              <a:t>All prototypes involve compromises</a:t>
            </a:r>
          </a:p>
          <a:p>
            <a:r>
              <a:rPr lang="en-CA" dirty="0" smtClean="0"/>
              <a:t>For software-based prototyping maybe there is a slow response? sketchy icons? limited functionality? </a:t>
            </a:r>
          </a:p>
          <a:p>
            <a:r>
              <a:rPr lang="en-CA" dirty="0" smtClean="0"/>
              <a:t>Two common types of compromise</a:t>
            </a:r>
          </a:p>
          <a:p>
            <a:pPr lvl="1"/>
            <a:r>
              <a:rPr lang="en-CA" b="1" dirty="0" smtClean="0"/>
              <a:t>horizontal:</a:t>
            </a:r>
            <a:r>
              <a:rPr lang="en-CA" dirty="0" smtClean="0"/>
              <a:t> provide a wide range of functions, but with little detail</a:t>
            </a:r>
          </a:p>
          <a:p>
            <a:pPr lvl="1"/>
            <a:r>
              <a:rPr lang="en-CA" b="1" dirty="0" smtClean="0"/>
              <a:t>vertical:</a:t>
            </a:r>
            <a:r>
              <a:rPr lang="en-CA" dirty="0" smtClean="0"/>
              <a:t> provide a lot of detail for only a few functions</a:t>
            </a:r>
          </a:p>
          <a:p>
            <a:r>
              <a:rPr lang="en-CA" dirty="0" smtClean="0"/>
              <a:t>Compromises in prototypes </a:t>
            </a:r>
            <a:r>
              <a:rPr lang="en-CA" dirty="0" smtClean="0"/>
              <a:t>must always be considered when </a:t>
            </a:r>
            <a:r>
              <a:rPr lang="en-CA" dirty="0" err="1" smtClean="0"/>
              <a:t>evaluting</a:t>
            </a:r>
            <a:r>
              <a:rPr lang="en-CA" dirty="0" smtClean="0"/>
              <a:t> results from user studies.</a:t>
            </a:r>
            <a:endParaRPr lang="en-CA" dirty="0" smtClean="0"/>
          </a:p>
          <a:p>
            <a:endParaRPr lang="en-CA" dirty="0"/>
          </a:p>
        </p:txBody>
      </p:sp>
      <p:sp>
        <p:nvSpPr>
          <p:cNvPr id="4" name="Slide Number Placeholder 3"/>
          <p:cNvSpPr>
            <a:spLocks noGrp="1"/>
          </p:cNvSpPr>
          <p:nvPr>
            <p:ph type="sldNum" sz="quarter" idx="12"/>
          </p:nvPr>
        </p:nvSpPr>
        <p:spPr/>
        <p:txBody>
          <a:bodyPr/>
          <a:lstStyle/>
          <a:p>
            <a:fld id="{285BB737-620C-4447-B96B-39CB80669DE1}" type="slidenum">
              <a:rPr lang="en-US" smtClean="0"/>
              <a:pPr/>
              <a:t>54</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1191" y="2979231"/>
            <a:ext cx="2865990" cy="230425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7470" y="181589"/>
            <a:ext cx="3920640" cy="2205360"/>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8682" y="3068961"/>
            <a:ext cx="2392297" cy="1944216"/>
          </a:xfrm>
          <a:prstGeom prst="rect">
            <a:avLst/>
          </a:prstGeom>
        </p:spPr>
      </p:pic>
      <p:sp>
        <p:nvSpPr>
          <p:cNvPr id="2" name="Title 1"/>
          <p:cNvSpPr>
            <a:spLocks noGrp="1"/>
          </p:cNvSpPr>
          <p:nvPr>
            <p:ph type="title"/>
          </p:nvPr>
        </p:nvSpPr>
        <p:spPr>
          <a:xfrm>
            <a:off x="457200" y="116632"/>
            <a:ext cx="3034680" cy="580926"/>
          </a:xfrm>
        </p:spPr>
        <p:txBody>
          <a:bodyPr/>
          <a:lstStyle/>
          <a:p>
            <a:r>
              <a:rPr lang="en-CA" dirty="0" smtClean="0"/>
              <a:t>Construction</a:t>
            </a:r>
            <a:endParaRPr lang="en-CA" dirty="0"/>
          </a:p>
        </p:txBody>
      </p:sp>
      <p:sp>
        <p:nvSpPr>
          <p:cNvPr id="3" name="Content Placeholder 2"/>
          <p:cNvSpPr>
            <a:spLocks noGrp="1"/>
          </p:cNvSpPr>
          <p:nvPr>
            <p:ph sz="quarter" idx="1"/>
          </p:nvPr>
        </p:nvSpPr>
        <p:spPr>
          <a:xfrm>
            <a:off x="114331" y="811451"/>
            <a:ext cx="7467600" cy="5831778"/>
          </a:xfrm>
        </p:spPr>
        <p:txBody>
          <a:bodyPr>
            <a:normAutofit fontScale="77500" lnSpcReduction="20000"/>
          </a:bodyPr>
          <a:lstStyle/>
          <a:p>
            <a:r>
              <a:rPr lang="en-CA" sz="3200" dirty="0" smtClean="0"/>
              <a:t>Evolutionary Prototype: </a:t>
            </a:r>
          </a:p>
          <a:p>
            <a:pPr lvl="1"/>
            <a:r>
              <a:rPr lang="en-CA" sz="2900" dirty="0" smtClean="0"/>
              <a:t>Will evolve in the actual system.</a:t>
            </a:r>
          </a:p>
          <a:p>
            <a:pPr lvl="1"/>
            <a:r>
              <a:rPr lang="en-CA" sz="2900" dirty="0" smtClean="0"/>
              <a:t>Happens in the context of e.g. agile methods.</a:t>
            </a:r>
          </a:p>
          <a:p>
            <a:pPr lvl="1"/>
            <a:r>
              <a:rPr lang="en-CA" sz="2900" dirty="0" smtClean="0"/>
              <a:t>Maintainability </a:t>
            </a:r>
            <a:r>
              <a:rPr lang="en-CA" sz="2900" dirty="0"/>
              <a:t>of the code, style, design patterns </a:t>
            </a:r>
            <a:r>
              <a:rPr lang="en-CA" sz="2900" dirty="0" smtClean="0"/>
              <a:t>and </a:t>
            </a:r>
            <a:r>
              <a:rPr lang="en-CA" sz="2900" dirty="0"/>
              <a:t>testing count from the </a:t>
            </a:r>
            <a:r>
              <a:rPr lang="en-CA" sz="2900" dirty="0" smtClean="0"/>
              <a:t>start, </a:t>
            </a:r>
            <a:r>
              <a:rPr lang="en-CA" sz="2900" dirty="0"/>
              <a:t>which makes it possible to evolve the prototype into a fully </a:t>
            </a:r>
            <a:r>
              <a:rPr lang="en-CA" sz="2900" dirty="0" smtClean="0"/>
              <a:t>featured product.</a:t>
            </a:r>
          </a:p>
          <a:p>
            <a:pPr lvl="1"/>
            <a:endParaRPr lang="en-CA" sz="2900" dirty="0" smtClean="0"/>
          </a:p>
          <a:p>
            <a:pPr lvl="1"/>
            <a:endParaRPr lang="en-CA" sz="2900" dirty="0" smtClean="0"/>
          </a:p>
          <a:p>
            <a:pPr lvl="1"/>
            <a:endParaRPr lang="en-CA" sz="2900" dirty="0" smtClean="0"/>
          </a:p>
          <a:p>
            <a:r>
              <a:rPr lang="en-CA" sz="3200" dirty="0" smtClean="0"/>
              <a:t>Throw-away prototype:</a:t>
            </a:r>
          </a:p>
          <a:p>
            <a:pPr lvl="1"/>
            <a:r>
              <a:rPr lang="en-CA" sz="2900" dirty="0" smtClean="0"/>
              <a:t>Will serve its purpose but will then                        be replaced by the actual system.</a:t>
            </a:r>
          </a:p>
          <a:p>
            <a:pPr lvl="1"/>
            <a:r>
              <a:rPr lang="en-CA" sz="2900" dirty="0" smtClean="0"/>
              <a:t>Why? </a:t>
            </a:r>
            <a:r>
              <a:rPr lang="en-CA" sz="3200" dirty="0"/>
              <a:t>Knowing that </a:t>
            </a:r>
            <a:r>
              <a:rPr lang="en-CA" sz="3200" dirty="0" smtClean="0"/>
              <a:t>it's </a:t>
            </a:r>
            <a:r>
              <a:rPr lang="en-CA" sz="3200" dirty="0"/>
              <a:t>throw-away code helps </a:t>
            </a:r>
            <a:r>
              <a:rPr lang="en-CA" sz="3200" dirty="0" smtClean="0"/>
              <a:t>focus </a:t>
            </a:r>
            <a:r>
              <a:rPr lang="en-CA" sz="3200" dirty="0"/>
              <a:t>on the actual </a:t>
            </a:r>
            <a:r>
              <a:rPr lang="en-CA" sz="3200" dirty="0" smtClean="0"/>
              <a:t>features, </a:t>
            </a:r>
            <a:r>
              <a:rPr lang="en-CA" sz="3200" dirty="0"/>
              <a:t>while </a:t>
            </a:r>
            <a:r>
              <a:rPr lang="en-CA" sz="3200" dirty="0" smtClean="0"/>
              <a:t>not worrying about </a:t>
            </a:r>
            <a:r>
              <a:rPr lang="en-CA" sz="3200" dirty="0"/>
              <a:t>maintainability of the code, style, design patterns or testing. This makes it possible to finish the </a:t>
            </a:r>
            <a:r>
              <a:rPr lang="en-CA" sz="3200" dirty="0" smtClean="0"/>
              <a:t>prototype fast.</a:t>
            </a:r>
            <a:endParaRPr lang="en-CA" sz="2900" dirty="0"/>
          </a:p>
        </p:txBody>
      </p:sp>
      <p:sp>
        <p:nvSpPr>
          <p:cNvPr id="4" name="Slide Number Placeholder 3"/>
          <p:cNvSpPr>
            <a:spLocks noGrp="1"/>
          </p:cNvSpPr>
          <p:nvPr>
            <p:ph type="sldNum" sz="quarter" idx="12"/>
          </p:nvPr>
        </p:nvSpPr>
        <p:spPr/>
        <p:txBody>
          <a:bodyPr/>
          <a:lstStyle/>
          <a:p>
            <a:fld id="{285BB737-620C-4447-B96B-39CB80669DE1}" type="slidenum">
              <a:rPr lang="en-US" smtClean="0"/>
              <a:pPr/>
              <a:t>55</a:t>
            </a:fld>
            <a:endParaRPr lang="en-US" dirty="0"/>
          </a:p>
        </p:txBody>
      </p:sp>
      <p:sp>
        <p:nvSpPr>
          <p:cNvPr id="5" name="Rectangle 4"/>
          <p:cNvSpPr/>
          <p:nvPr/>
        </p:nvSpPr>
        <p:spPr>
          <a:xfrm>
            <a:off x="6945888" y="6473952"/>
            <a:ext cx="1789272" cy="338554"/>
          </a:xfrm>
          <a:prstGeom prst="rect">
            <a:avLst/>
          </a:prstGeom>
        </p:spPr>
        <p:txBody>
          <a:bodyPr wrap="none">
            <a:spAutoFit/>
          </a:bodyPr>
          <a:lstStyle/>
          <a:p>
            <a:r>
              <a:rPr lang="en-US"/>
              <a:t>stackexchange.com</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3068960"/>
            <a:ext cx="6329126" cy="720080"/>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3119" y="44624"/>
            <a:ext cx="4296139" cy="4833156"/>
          </a:xfrm>
          <a:prstGeom prst="rect">
            <a:avLst/>
          </a:prstGeom>
        </p:spPr>
      </p:pic>
      <p:sp>
        <p:nvSpPr>
          <p:cNvPr id="2" name="Title 1"/>
          <p:cNvSpPr>
            <a:spLocks noGrp="1"/>
          </p:cNvSpPr>
          <p:nvPr>
            <p:ph type="title"/>
          </p:nvPr>
        </p:nvSpPr>
        <p:spPr>
          <a:xfrm>
            <a:off x="772375" y="477310"/>
            <a:ext cx="3610744" cy="652934"/>
          </a:xfrm>
        </p:spPr>
        <p:txBody>
          <a:bodyPr/>
          <a:lstStyle/>
          <a:p>
            <a:pPr eaLnBrk="1" fontAlgn="auto" hangingPunct="1">
              <a:spcAft>
                <a:spcPts val="0"/>
              </a:spcAft>
              <a:defRPr/>
            </a:pPr>
            <a:r>
              <a:rPr lang="en-US" dirty="0" smtClean="0">
                <a:ea typeface="+mj-ea"/>
                <a:cs typeface="+mj-cs"/>
              </a:rPr>
              <a:t>Overview</a:t>
            </a:r>
            <a:endParaRPr lang="en-US" dirty="0">
              <a:ea typeface="+mj-ea"/>
              <a:cs typeface="+mj-cs"/>
            </a:endParaRPr>
          </a:p>
        </p:txBody>
      </p:sp>
      <p:sp>
        <p:nvSpPr>
          <p:cNvPr id="17410" name="Content Placeholder 2"/>
          <p:cNvSpPr>
            <a:spLocks noGrp="1"/>
          </p:cNvSpPr>
          <p:nvPr>
            <p:ph sz="quarter" idx="1"/>
          </p:nvPr>
        </p:nvSpPr>
        <p:spPr>
          <a:xfrm>
            <a:off x="395536" y="1626524"/>
            <a:ext cx="7620000" cy="5059362"/>
          </a:xfrm>
        </p:spPr>
        <p:txBody>
          <a:bodyPr>
            <a:normAutofit fontScale="92500" lnSpcReduction="20000"/>
          </a:bodyPr>
          <a:lstStyle/>
          <a:p>
            <a:pPr eaLnBrk="1" hangingPunct="1"/>
            <a:r>
              <a:rPr lang="en-US" sz="2800" dirty="0" smtClean="0"/>
              <a:t>Design Principles</a:t>
            </a:r>
          </a:p>
          <a:p>
            <a:pPr lvl="1"/>
            <a:r>
              <a:rPr lang="en-US" sz="2400" dirty="0" smtClean="0"/>
              <a:t>Visibility</a:t>
            </a:r>
          </a:p>
          <a:p>
            <a:pPr lvl="1"/>
            <a:r>
              <a:rPr lang="en-US" sz="2400" dirty="0" smtClean="0"/>
              <a:t>Consistency</a:t>
            </a:r>
          </a:p>
          <a:p>
            <a:pPr lvl="1"/>
            <a:r>
              <a:rPr lang="en-US" sz="2400" dirty="0" smtClean="0"/>
              <a:t>Feedback </a:t>
            </a:r>
          </a:p>
          <a:p>
            <a:pPr eaLnBrk="1" hangingPunct="1"/>
            <a:r>
              <a:rPr lang="en-US" sz="2800" dirty="0" smtClean="0"/>
              <a:t>The Design Process</a:t>
            </a:r>
          </a:p>
          <a:p>
            <a:pPr lvl="1" eaLnBrk="1" hangingPunct="1"/>
            <a:r>
              <a:rPr lang="en-US" sz="2800" dirty="0" smtClean="0"/>
              <a:t>Conceptual Model</a:t>
            </a:r>
          </a:p>
          <a:p>
            <a:pPr lvl="1" eaLnBrk="1" hangingPunct="1"/>
            <a:r>
              <a:rPr lang="en-US" sz="2800" dirty="0" smtClean="0"/>
              <a:t>Metaphors</a:t>
            </a:r>
          </a:p>
          <a:p>
            <a:pPr eaLnBrk="1" hangingPunct="1"/>
            <a:r>
              <a:rPr lang="en-US" sz="2800" dirty="0" smtClean="0"/>
              <a:t>Interaction Types</a:t>
            </a:r>
          </a:p>
          <a:p>
            <a:pPr lvl="1" eaLnBrk="1" hangingPunct="1"/>
            <a:r>
              <a:rPr lang="en-US" sz="2800" dirty="0" smtClean="0"/>
              <a:t>Instructing</a:t>
            </a:r>
          </a:p>
          <a:p>
            <a:pPr lvl="1" eaLnBrk="1" hangingPunct="1"/>
            <a:r>
              <a:rPr lang="en-US" sz="2800" dirty="0" smtClean="0"/>
              <a:t>Conversing </a:t>
            </a:r>
          </a:p>
          <a:p>
            <a:pPr lvl="1" eaLnBrk="1" hangingPunct="1"/>
            <a:r>
              <a:rPr lang="en-US" sz="2800" dirty="0" smtClean="0"/>
              <a:t>Manipulating and Exploring</a:t>
            </a:r>
          </a:p>
          <a:p>
            <a:r>
              <a:rPr lang="en-US" sz="3100" dirty="0" smtClean="0"/>
              <a:t>Prototyping</a:t>
            </a:r>
          </a:p>
        </p:txBody>
      </p:sp>
      <p:sp>
        <p:nvSpPr>
          <p:cNvPr id="5" name="Slide Number Placeholder 4"/>
          <p:cNvSpPr>
            <a:spLocks noGrp="1"/>
          </p:cNvSpPr>
          <p:nvPr>
            <p:ph type="sldNum" sz="quarter" idx="12"/>
          </p:nvPr>
        </p:nvSpPr>
        <p:spPr>
          <a:xfrm>
            <a:off x="8129016" y="5734050"/>
            <a:ext cx="609600" cy="521208"/>
          </a:xfrm>
        </p:spPr>
        <p:txBody>
          <a:bodyPr/>
          <a:lstStyle/>
          <a:p>
            <a:pPr>
              <a:defRPr/>
            </a:pPr>
            <a:fld id="{6831C400-E5A7-41A5-82EE-5505A235FD6A}" type="slidenum">
              <a:rPr lang="en-GB" smtClean="0"/>
              <a:pPr>
                <a:defRPr/>
              </a:pPr>
              <a:t>56</a:t>
            </a:fld>
            <a:endParaRPr lang="en-GB" dirty="0"/>
          </a:p>
        </p:txBody>
      </p:sp>
      <p:sp>
        <p:nvSpPr>
          <p:cNvPr id="6" name="TextBox 5"/>
          <p:cNvSpPr txBox="1"/>
          <p:nvPr/>
        </p:nvSpPr>
        <p:spPr>
          <a:xfrm>
            <a:off x="228600" y="6581001"/>
            <a:ext cx="8534400" cy="256480"/>
          </a:xfrm>
          <a:prstGeom prst="rect">
            <a:avLst/>
          </a:prstGeom>
          <a:noFill/>
        </p:spPr>
        <p:txBody>
          <a:bodyPr wrap="square" rtlCol="0">
            <a:spAutoFit/>
          </a:bodyPr>
          <a:lstStyle/>
          <a:p>
            <a:pPr algn="r"/>
            <a:r>
              <a:rPr lang="en-CA" sz="1600" dirty="0" smtClean="0">
                <a:latin typeface="Courier New" pitchFamily="49" charset="0"/>
                <a:cs typeface="Courier New" pitchFamily="49" charset="0"/>
                <a:hlinkClick r:id="rId3"/>
              </a:rPr>
              <a:t>http://www.id-book.com</a:t>
            </a:r>
            <a:endParaRPr lang="en-CA" sz="1600" dirty="0" smtClean="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Oriel</Template>
  <TotalTime>6625</TotalTime>
  <Words>2836</Words>
  <Application>Microsoft Macintosh PowerPoint</Application>
  <PresentationFormat>On-screen Show (4:3)</PresentationFormat>
  <Paragraphs>512</Paragraphs>
  <Slides>56</Slides>
  <Notes>22</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56</vt:i4>
      </vt:variant>
    </vt:vector>
  </HeadingPairs>
  <TitlesOfParts>
    <vt:vector size="71" baseType="lpstr">
      <vt:lpstr>Cambria</vt:lpstr>
      <vt:lpstr>Century Schoolbook</vt:lpstr>
      <vt:lpstr>Courier New</vt:lpstr>
      <vt:lpstr>Geneva</vt:lpstr>
      <vt:lpstr>Mangal</vt:lpstr>
      <vt:lpstr>MS PGothic</vt:lpstr>
      <vt:lpstr>ＭＳ Ｐゴシック</vt:lpstr>
      <vt:lpstr>ＭＳ Ｐ明朝</vt:lpstr>
      <vt:lpstr>Times</vt:lpstr>
      <vt:lpstr>Verdana</vt:lpstr>
      <vt:lpstr>Wingdings</vt:lpstr>
      <vt:lpstr>Wingdings 2</vt:lpstr>
      <vt:lpstr>Arial</vt:lpstr>
      <vt:lpstr>Oriel</vt:lpstr>
      <vt:lpstr>Document</vt:lpstr>
      <vt:lpstr>Design Principles, Conceptual Models and Prototypes </vt:lpstr>
      <vt:lpstr>Overview</vt:lpstr>
      <vt:lpstr>Design Principles</vt:lpstr>
      <vt:lpstr>Design Principles</vt:lpstr>
      <vt:lpstr>Visibility</vt:lpstr>
      <vt:lpstr>Visibility</vt:lpstr>
      <vt:lpstr>Visibility</vt:lpstr>
      <vt:lpstr>Visibility</vt:lpstr>
      <vt:lpstr>Feedback</vt:lpstr>
      <vt:lpstr>Constraints (restrictive)</vt:lpstr>
      <vt:lpstr>Constraints (Information-Based)</vt:lpstr>
      <vt:lpstr>Constraints</vt:lpstr>
      <vt:lpstr>Consistency</vt:lpstr>
      <vt:lpstr>Internal and External Consistency</vt:lpstr>
      <vt:lpstr>External Consistency</vt:lpstr>
      <vt:lpstr>Use of Affordances</vt:lpstr>
      <vt:lpstr>Affordance Examples</vt:lpstr>
      <vt:lpstr>Affordances</vt:lpstr>
      <vt:lpstr>Affordances</vt:lpstr>
      <vt:lpstr>An alternative way to think about usable designs:   nielsen’s usability principles</vt:lpstr>
      <vt:lpstr>nielsen’s usability principles (2001)</vt:lpstr>
      <vt:lpstr>Conceptual Modeling</vt:lpstr>
      <vt:lpstr>From problem to design</vt:lpstr>
      <vt:lpstr>Mental model vs conceptual model</vt:lpstr>
      <vt:lpstr>Mental model vs conceptual model</vt:lpstr>
      <vt:lpstr>What is a conceptual model? Why Do we need it?</vt:lpstr>
      <vt:lpstr>Helps the design team</vt:lpstr>
      <vt:lpstr>Main components of a conceptual model</vt:lpstr>
      <vt:lpstr>A classic conceptual model:  VisiCalc: the first spreadsheet app (1979)</vt:lpstr>
      <vt:lpstr>Another classic</vt:lpstr>
      <vt:lpstr>Computers and Ads NOT focusing on what an average office worker wants in a computer </vt:lpstr>
      <vt:lpstr>The Star interface (1981)</vt:lpstr>
      <vt:lpstr>Interface metaphors</vt:lpstr>
      <vt:lpstr>Benefits of interface metaphors</vt:lpstr>
      <vt:lpstr>Problems with interface metaphors (Nelson, 1990)</vt:lpstr>
      <vt:lpstr>Styles of Interaction</vt:lpstr>
      <vt:lpstr>Instructing</vt:lpstr>
      <vt:lpstr>Instructing a vending machine</vt:lpstr>
      <vt:lpstr>Conversing</vt:lpstr>
      <vt:lpstr>Manipulating</vt:lpstr>
      <vt:lpstr>Exploring</vt:lpstr>
      <vt:lpstr>Summary</vt:lpstr>
      <vt:lpstr>Prototyping</vt:lpstr>
      <vt:lpstr>Prototyping and Construction</vt:lpstr>
      <vt:lpstr>What is a Prototype</vt:lpstr>
      <vt:lpstr>Why Prototype</vt:lpstr>
      <vt:lpstr>Principles of Prototypes (Lim et Al.)</vt:lpstr>
      <vt:lpstr>What to prototype</vt:lpstr>
      <vt:lpstr>Low-Fidelity Prototyping</vt:lpstr>
      <vt:lpstr>Storyboards</vt:lpstr>
      <vt:lpstr>Card-based Prorotypes</vt:lpstr>
      <vt:lpstr>Wizard-of-OZ prototyping</vt:lpstr>
      <vt:lpstr>High-fidelity Prototyping</vt:lpstr>
      <vt:lpstr>Compromises in Prototyping</vt:lpstr>
      <vt:lpstr>Construction</vt:lpstr>
      <vt:lpstr>Overview</vt:lpstr>
    </vt:vector>
  </TitlesOfParts>
  <Company>COGS</Company>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Yvonne Rogers</dc:creator>
  <cp:lastModifiedBy>Aleks Oniszczak</cp:lastModifiedBy>
  <cp:revision>268</cp:revision>
  <dcterms:created xsi:type="dcterms:W3CDTF">2001-04-10T10:22:28Z</dcterms:created>
  <dcterms:modified xsi:type="dcterms:W3CDTF">2017-10-01T23:55:31Z</dcterms:modified>
</cp:coreProperties>
</file>